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98" r:id="rId4"/>
    <p:sldId id="285" r:id="rId5"/>
    <p:sldId id="286" r:id="rId6"/>
    <p:sldId id="295" r:id="rId7"/>
    <p:sldId id="287" r:id="rId8"/>
    <p:sldId id="288" r:id="rId9"/>
    <p:sldId id="289" r:id="rId10"/>
    <p:sldId id="290" r:id="rId11"/>
    <p:sldId id="291" r:id="rId12"/>
    <p:sldId id="292" r:id="rId13"/>
    <p:sldId id="293" r:id="rId14"/>
    <p:sldId id="294"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BE5001D-36E3-4D47-9516-2CE0C307D9A4}" type="datetimeFigureOut">
              <a:rPr lang="en-US" smtClean="0"/>
              <a:pPr/>
              <a:t>7/4/2013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BE5001D-36E3-4D47-9516-2CE0C307D9A4}" type="datetimeFigureOut">
              <a:rPr lang="en-US" smtClean="0"/>
              <a:pPr/>
              <a:t>7/4/2013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BE5001D-36E3-4D47-9516-2CE0C307D9A4}" type="datetimeFigureOut">
              <a:rPr lang="en-US" smtClean="0"/>
              <a:pPr/>
              <a:t>7/4/2013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BE5001D-36E3-4D47-9516-2CE0C307D9A4}" type="datetimeFigureOut">
              <a:rPr lang="en-US" smtClean="0"/>
              <a:pPr/>
              <a:t>7/4/2013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5001D-36E3-4D47-9516-2CE0C307D9A4}" type="datetimeFigureOut">
              <a:rPr lang="en-US" smtClean="0"/>
              <a:pPr/>
              <a:t>7/4/2013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BE5001D-36E3-4D47-9516-2CE0C307D9A4}" type="datetimeFigureOut">
              <a:rPr lang="en-US" smtClean="0"/>
              <a:pPr/>
              <a:t>7/4/2013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BE5001D-36E3-4D47-9516-2CE0C307D9A4}" type="datetimeFigureOut">
              <a:rPr lang="en-US" smtClean="0"/>
              <a:pPr/>
              <a:t>7/4/2013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BE5001D-36E3-4D47-9516-2CE0C307D9A4}" type="datetimeFigureOut">
              <a:rPr lang="en-US" smtClean="0"/>
              <a:pPr/>
              <a:t>7/4/2013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5001D-36E3-4D47-9516-2CE0C307D9A4}" type="datetimeFigureOut">
              <a:rPr lang="en-US" smtClean="0"/>
              <a:pPr/>
              <a:t>7/4/2013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5001D-36E3-4D47-9516-2CE0C307D9A4}" type="datetimeFigureOut">
              <a:rPr lang="en-US" smtClean="0"/>
              <a:pPr/>
              <a:t>7/4/2013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5001D-36E3-4D47-9516-2CE0C307D9A4}" type="datetimeFigureOut">
              <a:rPr lang="en-US" smtClean="0"/>
              <a:pPr/>
              <a:t>7/4/2013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65CFC5-FB19-48CF-86C2-B9F69757CD4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5001D-36E3-4D47-9516-2CE0C307D9A4}" type="datetimeFigureOut">
              <a:rPr lang="en-US" smtClean="0"/>
              <a:pPr/>
              <a:t>7/4/2013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5CFC5-FB19-48CF-86C2-B9F69757CD4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w3.org/TR/ws-ar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presspass/features/2010/feb10/02-01cloudinterop.mspx" TargetMode="External"/><Relationship Id="rId2" Type="http://schemas.openxmlformats.org/officeDocument/2006/relationships/hyperlink" Target="http://news.cnet.com/8301-19413_3-10231290-240.html"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Based Application</a:t>
            </a:r>
            <a:endParaRPr lang="en-IN" dirty="0"/>
          </a:p>
        </p:txBody>
      </p:sp>
      <p:sp>
        <p:nvSpPr>
          <p:cNvPr id="6" name="Rectangle 5"/>
          <p:cNvSpPr/>
          <p:nvPr/>
        </p:nvSpPr>
        <p:spPr>
          <a:xfrm>
            <a:off x="214282" y="1500174"/>
            <a:ext cx="8715436" cy="2031325"/>
          </a:xfrm>
          <a:prstGeom prst="rect">
            <a:avLst/>
          </a:prstGeom>
        </p:spPr>
        <p:txBody>
          <a:bodyPr wrap="square">
            <a:spAutoFit/>
          </a:bodyPr>
          <a:lstStyle/>
          <a:p>
            <a:r>
              <a:rPr lang="en-IN" dirty="0"/>
              <a:t>Cloud services, in the form of centralized web-based applications, also appeal</a:t>
            </a:r>
          </a:p>
          <a:p>
            <a:r>
              <a:rPr lang="en-IN" dirty="0"/>
              <a:t>to the IT professional. One instance of an application hosted in the cloud is</a:t>
            </a:r>
          </a:p>
          <a:p>
            <a:r>
              <a:rPr lang="en-IN" dirty="0"/>
              <a:t>cheaper and easier to manage than individual copies of similar software</a:t>
            </a:r>
          </a:p>
          <a:p>
            <a:r>
              <a:rPr lang="en-IN" dirty="0"/>
              <a:t>installed on each user’s desktop PC. Upgrading a cloud app only has to be</a:t>
            </a:r>
          </a:p>
          <a:p>
            <a:r>
              <a:rPr lang="en-IN" dirty="0"/>
              <a:t>done one time, where upgrading traditional software has to be done for each</a:t>
            </a:r>
          </a:p>
          <a:p>
            <a:r>
              <a:rPr lang="en-IN" dirty="0"/>
              <a:t>PC on which that software is installed. Then, of course, we have the promise</a:t>
            </a:r>
          </a:p>
          <a:p>
            <a:r>
              <a:rPr lang="en-IN" dirty="0"/>
              <a:t>of cloud-enabled collaboration, which just can’t be done with traditional </a:t>
            </a:r>
            <a:r>
              <a:rPr lang="en-IN" dirty="0" smtClean="0"/>
              <a:t>desktop apps.</a:t>
            </a:r>
            <a:endParaRPr lang="en-IN" dirty="0"/>
          </a:p>
        </p:txBody>
      </p:sp>
      <p:pic>
        <p:nvPicPr>
          <p:cNvPr id="1026" name="Picture 2" descr="http://comluv.com/wp-content/uploads/2012/02/Web-Based-Applications.jpg"/>
          <p:cNvPicPr>
            <a:picLocks noChangeAspect="1" noChangeArrowheads="1"/>
          </p:cNvPicPr>
          <p:nvPr/>
        </p:nvPicPr>
        <p:blipFill>
          <a:blip r:embed="rId2"/>
          <a:srcRect/>
          <a:stretch>
            <a:fillRect/>
          </a:stretch>
        </p:blipFill>
        <p:spPr bwMode="auto">
          <a:xfrm>
            <a:off x="2000232" y="3771899"/>
            <a:ext cx="4991100" cy="30861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SaaS</a:t>
            </a:r>
            <a:r>
              <a:rPr lang="en-US" dirty="0" smtClean="0"/>
              <a:t> Examples</a:t>
            </a:r>
            <a:endParaRPr lang="en-IN" dirty="0"/>
          </a:p>
        </p:txBody>
      </p:sp>
      <p:pic>
        <p:nvPicPr>
          <p:cNvPr id="4" name="Picture 4" descr="http://www.techworld.com/cmsdata/news/3240189/Google%20Apps.jpg"/>
          <p:cNvPicPr>
            <a:picLocks noChangeAspect="1" noChangeArrowheads="1"/>
          </p:cNvPicPr>
          <p:nvPr/>
        </p:nvPicPr>
        <p:blipFill>
          <a:blip r:embed="rId2" cstate="print"/>
          <a:srcRect/>
          <a:stretch>
            <a:fillRect/>
          </a:stretch>
        </p:blipFill>
        <p:spPr bwMode="auto">
          <a:xfrm>
            <a:off x="3643306" y="2571744"/>
            <a:ext cx="2514600" cy="1874824"/>
          </a:xfrm>
          <a:prstGeom prst="rect">
            <a:avLst/>
          </a:prstGeom>
          <a:noFill/>
        </p:spPr>
      </p:pic>
      <p:pic>
        <p:nvPicPr>
          <p:cNvPr id="5" name="Picture 2" descr="http://www.mindfiresolutions.com/images/netsuite.jpg"/>
          <p:cNvPicPr>
            <a:picLocks noChangeAspect="1" noChangeArrowheads="1"/>
          </p:cNvPicPr>
          <p:nvPr/>
        </p:nvPicPr>
        <p:blipFill>
          <a:blip r:embed="rId3" cstate="print"/>
          <a:srcRect/>
          <a:stretch>
            <a:fillRect/>
          </a:stretch>
        </p:blipFill>
        <p:spPr bwMode="auto">
          <a:xfrm>
            <a:off x="5357818" y="1285860"/>
            <a:ext cx="3595694" cy="1465246"/>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6500826" y="5286388"/>
            <a:ext cx="2080962" cy="785818"/>
          </a:xfrm>
          <a:prstGeom prst="rect">
            <a:avLst/>
          </a:prstGeom>
          <a:noFill/>
          <a:ln w="9525">
            <a:noFill/>
            <a:miter lim="800000"/>
            <a:headEnd/>
            <a:tailEnd/>
          </a:ln>
        </p:spPr>
      </p:pic>
      <p:pic>
        <p:nvPicPr>
          <p:cNvPr id="7" name="Picture 2" descr="http://t0.gstatic.com/images?q=tbn:ANd9GcTzkF-qqiIbINVzvZEYMevQhwiXvWzPOgQVNzEbDxfM-2jwvZg&amp;t=1&amp;usg=__siwPRYn1rB_U51TBD1ogvdsj2Rw="/>
          <p:cNvPicPr>
            <a:picLocks noChangeAspect="1" noChangeArrowheads="1"/>
          </p:cNvPicPr>
          <p:nvPr/>
        </p:nvPicPr>
        <p:blipFill>
          <a:blip r:embed="rId5" cstate="print"/>
          <a:srcRect/>
          <a:stretch>
            <a:fillRect/>
          </a:stretch>
        </p:blipFill>
        <p:spPr bwMode="auto">
          <a:xfrm>
            <a:off x="5929322" y="3429000"/>
            <a:ext cx="2980913" cy="1214446"/>
          </a:xfrm>
          <a:prstGeom prst="rect">
            <a:avLst/>
          </a:prstGeom>
          <a:noFill/>
        </p:spPr>
      </p:pic>
      <p:pic>
        <p:nvPicPr>
          <p:cNvPr id="8" name="Picture 2" descr="http://t0.gstatic.com/images?q=tbn:ANd9GcTliclbzYOB1lvqjEnm9WBaDejVwS42psNRbLzsZeF4_sW6hv0&amp;t=1&amp;usg=__cZB_3rGzg8xvJPYY4tc82NblvWI="/>
          <p:cNvPicPr>
            <a:picLocks noChangeAspect="1" noChangeArrowheads="1"/>
          </p:cNvPicPr>
          <p:nvPr/>
        </p:nvPicPr>
        <p:blipFill>
          <a:blip r:embed="rId6" cstate="print"/>
          <a:srcRect/>
          <a:stretch>
            <a:fillRect/>
          </a:stretch>
        </p:blipFill>
        <p:spPr bwMode="auto">
          <a:xfrm>
            <a:off x="285720" y="1357298"/>
            <a:ext cx="3429024" cy="2568460"/>
          </a:xfrm>
          <a:prstGeom prst="rect">
            <a:avLst/>
          </a:prstGeom>
          <a:noFill/>
        </p:spPr>
      </p:pic>
      <p:pic>
        <p:nvPicPr>
          <p:cNvPr id="9" name="Picture 6" descr="http://t2.gstatic.com/images?q=tbn:ANd9GcQqbJmSmTD3o9k__9ttyqvyj95bzDyDyeID_4oOwwMpvpKDLwM&amp;t=1&amp;usg=__0199aaMna2MUAhEr1vbyxNnQI9w="/>
          <p:cNvPicPr>
            <a:picLocks noChangeAspect="1" noChangeArrowheads="1"/>
          </p:cNvPicPr>
          <p:nvPr/>
        </p:nvPicPr>
        <p:blipFill>
          <a:blip r:embed="rId7" cstate="print"/>
          <a:srcRect/>
          <a:stretch>
            <a:fillRect/>
          </a:stretch>
        </p:blipFill>
        <p:spPr bwMode="auto">
          <a:xfrm>
            <a:off x="714348" y="4786322"/>
            <a:ext cx="4235607" cy="18383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as a Service (</a:t>
            </a:r>
            <a:r>
              <a:rPr lang="en-US" dirty="0" err="1" smtClean="0"/>
              <a:t>IaaS</a:t>
            </a:r>
            <a:r>
              <a:rPr lang="en-US" dirty="0" smtClean="0"/>
              <a:t>)</a:t>
            </a:r>
            <a:endParaRPr lang="en-IN" dirty="0"/>
          </a:p>
        </p:txBody>
      </p:sp>
      <p:sp>
        <p:nvSpPr>
          <p:cNvPr id="4" name="Rectangle 3"/>
          <p:cNvSpPr/>
          <p:nvPr/>
        </p:nvSpPr>
        <p:spPr>
          <a:xfrm>
            <a:off x="428596" y="1785926"/>
            <a:ext cx="8286808" cy="3416320"/>
          </a:xfrm>
          <a:prstGeom prst="rect">
            <a:avLst/>
          </a:prstGeom>
        </p:spPr>
        <p:txBody>
          <a:bodyPr wrap="square">
            <a:spAutoFit/>
          </a:bodyPr>
          <a:lstStyle/>
          <a:p>
            <a:pPr>
              <a:buFont typeface="Arial" pitchFamily="34" charset="0"/>
              <a:buChar char="•"/>
            </a:pPr>
            <a:r>
              <a:rPr lang="en-US" sz="3200" dirty="0" err="1" smtClean="0"/>
              <a:t>IaaS</a:t>
            </a:r>
            <a:r>
              <a:rPr lang="en-US" sz="3200" dirty="0" smtClean="0"/>
              <a:t> is the delivery of technology infrastructure as an on demand scalable service </a:t>
            </a:r>
            <a:br>
              <a:rPr lang="en-US" sz="3200" dirty="0" smtClean="0"/>
            </a:br>
            <a:endParaRPr lang="en-US" sz="3200" dirty="0" smtClean="0"/>
          </a:p>
          <a:p>
            <a:pPr lvl="1">
              <a:buFont typeface="Arial" pitchFamily="34" charset="0"/>
              <a:buChar char="•"/>
            </a:pPr>
            <a:r>
              <a:rPr lang="en-US" sz="3000" dirty="0" smtClean="0"/>
              <a:t> Usually billed based on usage</a:t>
            </a:r>
          </a:p>
          <a:p>
            <a:pPr lvl="1">
              <a:buFont typeface="Arial" pitchFamily="34" charset="0"/>
              <a:buChar char="•"/>
            </a:pPr>
            <a:r>
              <a:rPr lang="en-US" sz="3000" dirty="0" smtClean="0"/>
              <a:t> Usually multi tenant virtualized environment</a:t>
            </a:r>
          </a:p>
          <a:p>
            <a:pPr lvl="1">
              <a:buFont typeface="Arial" pitchFamily="34" charset="0"/>
              <a:buChar char="•"/>
            </a:pPr>
            <a:r>
              <a:rPr lang="en-US" sz="3000" dirty="0" smtClean="0"/>
              <a:t> Can be coupled with Managed Services for     OS and application support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IaaS</a:t>
            </a:r>
            <a:r>
              <a:rPr lang="en-US" dirty="0" smtClean="0"/>
              <a:t> Examples</a:t>
            </a:r>
            <a:endParaRPr lang="en-IN" dirty="0"/>
          </a:p>
        </p:txBody>
      </p:sp>
      <p:pic>
        <p:nvPicPr>
          <p:cNvPr id="4" name="Picture 2" descr="http://wire.ggl.com/wp/wp-content/uploads/2009/05/blizzard-logo.gif"/>
          <p:cNvPicPr>
            <a:picLocks noChangeAspect="1" noChangeArrowheads="1"/>
          </p:cNvPicPr>
          <p:nvPr/>
        </p:nvPicPr>
        <p:blipFill>
          <a:blip r:embed="rId2" cstate="print"/>
          <a:srcRect/>
          <a:stretch>
            <a:fillRect/>
          </a:stretch>
        </p:blipFill>
        <p:spPr bwMode="auto">
          <a:xfrm>
            <a:off x="928662" y="5214950"/>
            <a:ext cx="2214578" cy="1333679"/>
          </a:xfrm>
          <a:prstGeom prst="rect">
            <a:avLst/>
          </a:prstGeom>
          <a:noFill/>
        </p:spPr>
      </p:pic>
      <p:pic>
        <p:nvPicPr>
          <p:cNvPr id="5" name="Picture 16" descr="http://www.wsta.org/var/plain_site/storage/images/media/images/logos/resource_guide_logos/ntt_communications_logo/515-1-eng-US/ntt_communications_logo_resourceGuideLogo.jpg"/>
          <p:cNvPicPr>
            <a:picLocks noChangeAspect="1" noChangeArrowheads="1"/>
          </p:cNvPicPr>
          <p:nvPr/>
        </p:nvPicPr>
        <p:blipFill>
          <a:blip r:embed="rId3" cstate="print"/>
          <a:srcRect/>
          <a:stretch>
            <a:fillRect/>
          </a:stretch>
        </p:blipFill>
        <p:spPr bwMode="auto">
          <a:xfrm>
            <a:off x="4714876" y="1571612"/>
            <a:ext cx="4171992" cy="1042998"/>
          </a:xfrm>
          <a:prstGeom prst="rect">
            <a:avLst/>
          </a:prstGeom>
          <a:noFill/>
        </p:spPr>
      </p:pic>
      <p:pic>
        <p:nvPicPr>
          <p:cNvPr id="6" name="Picture 22" descr="http://www.technewsworld.com/images/rw570375/cloud-att.jpg"/>
          <p:cNvPicPr>
            <a:picLocks noChangeAspect="1" noChangeArrowheads="1"/>
          </p:cNvPicPr>
          <p:nvPr/>
        </p:nvPicPr>
        <p:blipFill>
          <a:blip r:embed="rId4" cstate="print"/>
          <a:srcRect/>
          <a:stretch>
            <a:fillRect/>
          </a:stretch>
        </p:blipFill>
        <p:spPr bwMode="auto">
          <a:xfrm>
            <a:off x="6143636" y="5143512"/>
            <a:ext cx="1995490" cy="1438610"/>
          </a:xfrm>
          <a:prstGeom prst="rect">
            <a:avLst/>
          </a:prstGeom>
          <a:noFill/>
        </p:spPr>
      </p:pic>
      <p:pic>
        <p:nvPicPr>
          <p:cNvPr id="7" name="Picture 24" descr="http://profile.ak.fbcdn.net/object3/1343/89/n12731148364_5930.jpg"/>
          <p:cNvPicPr>
            <a:picLocks noChangeAspect="1" noChangeArrowheads="1"/>
          </p:cNvPicPr>
          <p:nvPr/>
        </p:nvPicPr>
        <p:blipFill>
          <a:blip r:embed="rId5" cstate="print"/>
          <a:srcRect/>
          <a:stretch>
            <a:fillRect/>
          </a:stretch>
        </p:blipFill>
        <p:spPr bwMode="auto">
          <a:xfrm>
            <a:off x="3286116" y="3143248"/>
            <a:ext cx="1843078" cy="1843080"/>
          </a:xfrm>
          <a:prstGeom prst="rect">
            <a:avLst/>
          </a:prstGeom>
          <a:noFill/>
        </p:spPr>
      </p:pic>
      <p:pic>
        <p:nvPicPr>
          <p:cNvPr id="8" name="Picture 10"/>
          <p:cNvPicPr>
            <a:picLocks noChangeAspect="1" noChangeArrowheads="1"/>
          </p:cNvPicPr>
          <p:nvPr/>
        </p:nvPicPr>
        <p:blipFill>
          <a:blip r:embed="rId6" cstate="print"/>
          <a:srcRect/>
          <a:stretch>
            <a:fillRect/>
          </a:stretch>
        </p:blipFill>
        <p:spPr bwMode="auto">
          <a:xfrm>
            <a:off x="6000760" y="3357562"/>
            <a:ext cx="2157434" cy="1270102"/>
          </a:xfrm>
          <a:prstGeom prst="rect">
            <a:avLst/>
          </a:prstGeom>
          <a:noFill/>
          <a:ln w="9525">
            <a:noFill/>
            <a:miter lim="800000"/>
            <a:headEnd/>
            <a:tailEnd/>
          </a:ln>
        </p:spPr>
      </p:pic>
      <p:pic>
        <p:nvPicPr>
          <p:cNvPr id="9" name="Picture 10" descr="http://fusecapital.com/images/portfolio/logos/opsource.gif"/>
          <p:cNvPicPr>
            <a:picLocks noChangeAspect="1" noChangeArrowheads="1"/>
          </p:cNvPicPr>
          <p:nvPr/>
        </p:nvPicPr>
        <p:blipFill>
          <a:blip r:embed="rId7" cstate="print"/>
          <a:srcRect/>
          <a:stretch>
            <a:fillRect/>
          </a:stretch>
        </p:blipFill>
        <p:spPr bwMode="auto">
          <a:xfrm>
            <a:off x="0" y="1047936"/>
            <a:ext cx="3643306" cy="19571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as a Service (</a:t>
            </a:r>
            <a:r>
              <a:rPr lang="en-US" dirty="0" err="1" smtClean="0"/>
              <a:t>PaaS</a:t>
            </a:r>
            <a:r>
              <a:rPr lang="en-US" dirty="0" smtClean="0"/>
              <a:t>)</a:t>
            </a:r>
            <a:endParaRPr lang="en-IN" dirty="0"/>
          </a:p>
        </p:txBody>
      </p:sp>
      <p:sp>
        <p:nvSpPr>
          <p:cNvPr id="4" name="Rectangle 3"/>
          <p:cNvSpPr/>
          <p:nvPr/>
        </p:nvSpPr>
        <p:spPr>
          <a:xfrm>
            <a:off x="571472" y="1500174"/>
            <a:ext cx="8072462" cy="4862870"/>
          </a:xfrm>
          <a:prstGeom prst="rect">
            <a:avLst/>
          </a:prstGeom>
        </p:spPr>
        <p:txBody>
          <a:bodyPr wrap="square">
            <a:spAutoFit/>
          </a:bodyPr>
          <a:lstStyle/>
          <a:p>
            <a:pPr>
              <a:buFont typeface="Arial" pitchFamily="34" charset="0"/>
              <a:buChar char="•"/>
            </a:pPr>
            <a:r>
              <a:rPr lang="en-US" sz="3200" dirty="0" err="1" smtClean="0"/>
              <a:t>PaaS</a:t>
            </a:r>
            <a:r>
              <a:rPr lang="en-US" sz="3200" dirty="0" smtClean="0"/>
              <a:t>  provides all of the facilities required to support the complete life cycle of building and delivering web applications and services entirely from the Internet.</a:t>
            </a:r>
            <a:br>
              <a:rPr lang="en-US" sz="3200" dirty="0" smtClean="0"/>
            </a:br>
            <a:endParaRPr lang="en-US" sz="3200" dirty="0" smtClean="0"/>
          </a:p>
          <a:p>
            <a:pPr lvl="1">
              <a:buFont typeface="Arial" pitchFamily="34" charset="0"/>
              <a:buChar char="•"/>
            </a:pPr>
            <a:r>
              <a:rPr lang="en-US" sz="3000" dirty="0" smtClean="0"/>
              <a:t> Typically applications must be developed with a particular platform in mind</a:t>
            </a:r>
          </a:p>
          <a:p>
            <a:pPr lvl="1">
              <a:buFont typeface="Arial" pitchFamily="34" charset="0"/>
              <a:buChar char="•"/>
            </a:pPr>
            <a:r>
              <a:rPr lang="en-US" sz="3000" dirty="0" smtClean="0"/>
              <a:t> Multi tenant environments</a:t>
            </a:r>
          </a:p>
          <a:p>
            <a:pPr lvl="1">
              <a:buFont typeface="Arial" pitchFamily="34" charset="0"/>
              <a:buChar char="•"/>
            </a:pPr>
            <a:r>
              <a:rPr lang="en-US" sz="3000" dirty="0" smtClean="0"/>
              <a:t> Highly scalable multi tier architecture</a:t>
            </a:r>
          </a:p>
          <a:p>
            <a:pPr lvl="1"/>
            <a:endParaRPr lang="en-US" sz="3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PaaS</a:t>
            </a:r>
            <a:r>
              <a:rPr lang="en-US" dirty="0" smtClean="0"/>
              <a:t> Examples</a:t>
            </a:r>
            <a:endParaRPr lang="en-IN" dirty="0"/>
          </a:p>
        </p:txBody>
      </p:sp>
      <p:pic>
        <p:nvPicPr>
          <p:cNvPr id="4" name="Picture 7"/>
          <p:cNvPicPr>
            <a:picLocks noChangeAspect="1" noChangeArrowheads="1"/>
          </p:cNvPicPr>
          <p:nvPr/>
        </p:nvPicPr>
        <p:blipFill>
          <a:blip r:embed="rId2" cstate="print"/>
          <a:srcRect/>
          <a:stretch>
            <a:fillRect/>
          </a:stretch>
        </p:blipFill>
        <p:spPr bwMode="auto">
          <a:xfrm>
            <a:off x="5429256" y="5286388"/>
            <a:ext cx="2857766" cy="1114732"/>
          </a:xfrm>
          <a:prstGeom prst="rect">
            <a:avLst/>
          </a:prstGeom>
          <a:noFill/>
          <a:ln w="9525">
            <a:noFill/>
            <a:miter lim="800000"/>
            <a:headEnd/>
            <a:tailEnd/>
          </a:ln>
        </p:spPr>
      </p:pic>
      <p:pic>
        <p:nvPicPr>
          <p:cNvPr id="5" name="Picture 2" descr="https://static.fsf.org/fsforg/patrons/joyent-web.png"/>
          <p:cNvPicPr>
            <a:picLocks noChangeAspect="1" noChangeArrowheads="1"/>
          </p:cNvPicPr>
          <p:nvPr/>
        </p:nvPicPr>
        <p:blipFill>
          <a:blip r:embed="rId3" cstate="print"/>
          <a:srcRect/>
          <a:stretch>
            <a:fillRect/>
          </a:stretch>
        </p:blipFill>
        <p:spPr bwMode="auto">
          <a:xfrm>
            <a:off x="5072066" y="3500438"/>
            <a:ext cx="3143272" cy="1106433"/>
          </a:xfrm>
          <a:prstGeom prst="rect">
            <a:avLst/>
          </a:prstGeom>
          <a:noFill/>
        </p:spPr>
      </p:pic>
      <p:pic>
        <p:nvPicPr>
          <p:cNvPr id="6" name="Picture 4" descr="3Tera utility computing logo"/>
          <p:cNvPicPr>
            <a:picLocks noChangeAspect="1" noChangeArrowheads="1"/>
          </p:cNvPicPr>
          <p:nvPr/>
        </p:nvPicPr>
        <p:blipFill>
          <a:blip r:embed="rId4" cstate="print"/>
          <a:srcRect/>
          <a:stretch>
            <a:fillRect/>
          </a:stretch>
        </p:blipFill>
        <p:spPr bwMode="auto">
          <a:xfrm>
            <a:off x="785786" y="5572140"/>
            <a:ext cx="3676678" cy="881082"/>
          </a:xfrm>
          <a:prstGeom prst="rect">
            <a:avLst/>
          </a:prstGeom>
          <a:noFill/>
        </p:spPr>
      </p:pic>
      <p:pic>
        <p:nvPicPr>
          <p:cNvPr id="7" name="Picture 6" descr="http://www.jackbe.com/enterprise-mashup/sites/default/files/azure-logo_2.jpg"/>
          <p:cNvPicPr>
            <a:picLocks noChangeAspect="1" noChangeArrowheads="1"/>
          </p:cNvPicPr>
          <p:nvPr/>
        </p:nvPicPr>
        <p:blipFill>
          <a:blip r:embed="rId5" cstate="print"/>
          <a:srcRect/>
          <a:stretch>
            <a:fillRect/>
          </a:stretch>
        </p:blipFill>
        <p:spPr bwMode="auto">
          <a:xfrm>
            <a:off x="1357290" y="3124176"/>
            <a:ext cx="1928826" cy="1928826"/>
          </a:xfrm>
          <a:prstGeom prst="rect">
            <a:avLst/>
          </a:prstGeom>
          <a:noFill/>
        </p:spPr>
      </p:pic>
      <p:pic>
        <p:nvPicPr>
          <p:cNvPr id="8" name="Picture 6"/>
          <p:cNvPicPr>
            <a:picLocks noChangeAspect="1" noChangeArrowheads="1"/>
          </p:cNvPicPr>
          <p:nvPr/>
        </p:nvPicPr>
        <p:blipFill>
          <a:blip r:embed="rId6" cstate="print"/>
          <a:srcRect/>
          <a:stretch>
            <a:fillRect/>
          </a:stretch>
        </p:blipFill>
        <p:spPr bwMode="auto">
          <a:xfrm>
            <a:off x="685800" y="1393641"/>
            <a:ext cx="3529010" cy="1416755"/>
          </a:xfrm>
          <a:prstGeom prst="rect">
            <a:avLst/>
          </a:prstGeom>
          <a:noFill/>
          <a:ln w="9525">
            <a:noFill/>
            <a:miter lim="800000"/>
            <a:headEnd/>
            <a:tailEnd/>
          </a:ln>
        </p:spPr>
      </p:pic>
      <p:pic>
        <p:nvPicPr>
          <p:cNvPr id="9" name="Picture 2" descr="http://t0.gstatic.com/images?q=tbn:ANd9GcTliclbzYOB1lvqjEnm9WBaDejVwS42psNRbLzsZeF4_sW6hv0&amp;t=1&amp;usg=__cZB_3rGzg8xvJPYY4tc82NblvWI="/>
          <p:cNvPicPr>
            <a:picLocks noChangeAspect="1" noChangeArrowheads="1"/>
          </p:cNvPicPr>
          <p:nvPr/>
        </p:nvPicPr>
        <p:blipFill>
          <a:blip r:embed="rId7" cstate="print"/>
          <a:srcRect/>
          <a:stretch>
            <a:fillRect/>
          </a:stretch>
        </p:blipFill>
        <p:spPr bwMode="auto">
          <a:xfrm>
            <a:off x="5214942" y="1357298"/>
            <a:ext cx="3286148" cy="20185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mtClean="0"/>
              <a:t>DEVELOPING CLOUD SERVICES</a:t>
            </a:r>
            <a:endParaRPr lang="en-US" dirty="0" smtClean="0"/>
          </a:p>
        </p:txBody>
      </p:sp>
      <p:sp>
        <p:nvSpPr>
          <p:cNvPr id="2051" name="Subtitle 2"/>
          <p:cNvSpPr>
            <a:spLocks noGrp="1"/>
          </p:cNvSpPr>
          <p:nvPr>
            <p:ph type="subTitle" idx="1"/>
          </p:nvPr>
        </p:nvSpPr>
        <p:spPr/>
        <p:txBody>
          <a:bodyPr/>
          <a:lstStyle/>
          <a:p>
            <a:r>
              <a:rPr lang="en-US" smtClean="0"/>
              <a:t>			</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a:r>
              <a:rPr lang="en-US" b="1" smtClean="0"/>
              <a:t>Web Services</a:t>
            </a:r>
            <a:endParaRPr lang="en-US" smtClean="0"/>
          </a:p>
        </p:txBody>
      </p:sp>
      <p:sp>
        <p:nvSpPr>
          <p:cNvPr id="3075" name="Content Placeholder 2"/>
          <p:cNvSpPr>
            <a:spLocks noGrp="1"/>
          </p:cNvSpPr>
          <p:nvPr>
            <p:ph idx="1"/>
          </p:nvPr>
        </p:nvSpPr>
        <p:spPr>
          <a:xfrm>
            <a:off x="304800" y="1447800"/>
            <a:ext cx="8610600" cy="4678363"/>
          </a:xfrm>
        </p:spPr>
        <p:txBody>
          <a:bodyPr/>
          <a:lstStyle/>
          <a:p>
            <a:r>
              <a:rPr lang="en-US" dirty="0" smtClean="0"/>
              <a:t>A </a:t>
            </a:r>
            <a:r>
              <a:rPr lang="en-US" b="1" dirty="0" smtClean="0"/>
              <a:t>Web service</a:t>
            </a:r>
            <a:r>
              <a:rPr lang="en-US" dirty="0" smtClean="0"/>
              <a:t> is a method of communication between two electronic devices over a network.</a:t>
            </a:r>
          </a:p>
          <a:p>
            <a:r>
              <a:rPr lang="en-US" dirty="0" smtClean="0"/>
              <a:t>A web service is an application that operates over a network.</a:t>
            </a:r>
          </a:p>
          <a:p>
            <a:r>
              <a:rPr lang="en-US" dirty="0" smtClean="0"/>
              <a:t>a web service is an API that can be accessed over</a:t>
            </a:r>
          </a:p>
          <a:p>
            <a:pPr lvl="1">
              <a:buFont typeface="Arial" charset="0"/>
              <a:buNone/>
            </a:pPr>
            <a:r>
              <a:rPr lang="en-US" dirty="0" smtClean="0"/>
              <a:t>the Internet.</a:t>
            </a:r>
          </a:p>
          <a:p>
            <a:pPr lvl="1">
              <a:buFont typeface="Arial" charset="0"/>
              <a:buNone/>
            </a:pPr>
            <a:endParaRPr lang="en-US" dirty="0" smtClean="0"/>
          </a:p>
          <a:p>
            <a:pPr lvl="1">
              <a:buFont typeface="Arial" charset="0"/>
              <a:buNone/>
            </a:pPr>
            <a:endParaRPr lang="en-US" sz="1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rtlCol="0">
            <a:normAutofit fontScale="90000"/>
          </a:bodyPr>
          <a:lstStyle/>
          <a:p>
            <a:pPr algn="l" fontAlgn="auto">
              <a:spcAft>
                <a:spcPts val="0"/>
              </a:spcAft>
              <a:defRPr/>
            </a:pPr>
            <a:r>
              <a:rPr lang="en-US" smtClean="0"/>
              <a:t>Advantages  of web services </a:t>
            </a:r>
            <a:br>
              <a:rPr lang="en-US" smtClean="0"/>
            </a:br>
            <a:endParaRPr lang="en-US" smtClean="0"/>
          </a:p>
        </p:txBody>
      </p:sp>
      <p:sp>
        <p:nvSpPr>
          <p:cNvPr id="4099" name="Content Placeholder 2"/>
          <p:cNvSpPr>
            <a:spLocks noGrp="1"/>
          </p:cNvSpPr>
          <p:nvPr>
            <p:ph idx="1"/>
          </p:nvPr>
        </p:nvSpPr>
        <p:spPr/>
        <p:txBody>
          <a:bodyPr/>
          <a:lstStyle/>
          <a:p>
            <a:r>
              <a:rPr lang="en-US" smtClean="0"/>
              <a:t>faster (and lower-cost) application development, </a:t>
            </a:r>
          </a:p>
          <a:p>
            <a:r>
              <a:rPr lang="en-US" smtClean="0"/>
              <a:t>leaner applications, and </a:t>
            </a:r>
          </a:p>
          <a:p>
            <a:r>
              <a:rPr lang="en-US" smtClean="0"/>
              <a:t>reduced storage and bandwidth demands.</a:t>
            </a:r>
          </a:p>
          <a:p>
            <a:endParaRPr lang="en-US" smtClean="0"/>
          </a:p>
          <a:p>
            <a:pPr lvl="1">
              <a:buFont typeface="Arial" charset="0"/>
              <a:buNone/>
            </a:pPr>
            <a:r>
              <a:rPr lang="en-US" smtClean="0"/>
              <a:t>	A good example of web services are the </a:t>
            </a:r>
            <a:r>
              <a:rPr lang="en-US" b="1" smtClean="0"/>
              <a:t>mashups</a:t>
            </a:r>
            <a:r>
              <a:rPr lang="en-US" smtClean="0"/>
              <a:t> created by users of the Google Maps API.</a:t>
            </a:r>
          </a:p>
          <a:p>
            <a:endParaRPr lang="en-US" smtClean="0"/>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fontScale="90000"/>
          </a:bodyPr>
          <a:lstStyle/>
          <a:p>
            <a:pPr fontAlgn="auto">
              <a:spcAft>
                <a:spcPts val="0"/>
              </a:spcAft>
              <a:defRPr/>
            </a:pPr>
            <a:r>
              <a:rPr lang="en-US" dirty="0" smtClean="0"/>
              <a:t>What are Web Services?</a:t>
            </a:r>
            <a:br>
              <a:rPr lang="en-US" dirty="0" smtClean="0"/>
            </a:br>
            <a:endParaRPr lang="en-US" dirty="0" smtClean="0"/>
          </a:p>
        </p:txBody>
      </p:sp>
      <p:sp>
        <p:nvSpPr>
          <p:cNvPr id="3" name="Content Placeholder 2"/>
          <p:cNvSpPr>
            <a:spLocks noGrp="1"/>
          </p:cNvSpPr>
          <p:nvPr>
            <p:ph idx="1"/>
          </p:nvPr>
        </p:nvSpPr>
        <p:spPr>
          <a:xfrm>
            <a:off x="457200" y="1066800"/>
            <a:ext cx="8229600" cy="5059363"/>
          </a:xfrm>
        </p:spPr>
        <p:txBody>
          <a:bodyPr rtlCol="0">
            <a:normAutofit fontScale="77500" lnSpcReduction="20000"/>
          </a:bodyPr>
          <a:lstStyle/>
          <a:p>
            <a:pPr fontAlgn="auto">
              <a:spcAft>
                <a:spcPts val="0"/>
              </a:spcAft>
              <a:buFont typeface="Arial" pitchFamily="34" charset="0"/>
              <a:buChar char="•"/>
              <a:defRPr/>
            </a:pPr>
            <a:r>
              <a:rPr lang="en-US" sz="4500" dirty="0" smtClean="0"/>
              <a:t>Web services are application components</a:t>
            </a:r>
          </a:p>
          <a:p>
            <a:pPr fontAlgn="auto">
              <a:spcAft>
                <a:spcPts val="0"/>
              </a:spcAft>
              <a:buFont typeface="Arial" pitchFamily="34" charset="0"/>
              <a:buChar char="•"/>
              <a:defRPr/>
            </a:pPr>
            <a:r>
              <a:rPr lang="en-US" sz="4500" dirty="0" smtClean="0"/>
              <a:t>Web services communicate using open protocols</a:t>
            </a:r>
          </a:p>
          <a:p>
            <a:pPr fontAlgn="auto">
              <a:spcAft>
                <a:spcPts val="0"/>
              </a:spcAft>
              <a:buFont typeface="Arial" pitchFamily="34" charset="0"/>
              <a:buChar char="•"/>
              <a:defRPr/>
            </a:pPr>
            <a:r>
              <a:rPr lang="en-US" sz="4500" dirty="0" smtClean="0"/>
              <a:t>Web services are self-contained and self-describing</a:t>
            </a:r>
          </a:p>
          <a:p>
            <a:pPr fontAlgn="auto">
              <a:spcAft>
                <a:spcPts val="0"/>
              </a:spcAft>
              <a:buFont typeface="Arial" pitchFamily="34" charset="0"/>
              <a:buChar char="•"/>
              <a:defRPr/>
            </a:pPr>
            <a:r>
              <a:rPr lang="en-US" sz="4500" dirty="0" smtClean="0"/>
              <a:t>Web services can be discovered using UDDI</a:t>
            </a:r>
          </a:p>
          <a:p>
            <a:pPr fontAlgn="auto">
              <a:spcAft>
                <a:spcPts val="0"/>
              </a:spcAft>
              <a:buFont typeface="Arial" pitchFamily="34" charset="0"/>
              <a:buChar char="•"/>
              <a:defRPr/>
            </a:pPr>
            <a:r>
              <a:rPr lang="en-US" sz="4500" dirty="0" smtClean="0"/>
              <a:t>Web services can be used by other applications</a:t>
            </a:r>
          </a:p>
          <a:p>
            <a:pPr fontAlgn="auto">
              <a:spcAft>
                <a:spcPts val="0"/>
              </a:spcAft>
              <a:buFont typeface="Arial" pitchFamily="34" charset="0"/>
              <a:buChar char="•"/>
              <a:defRPr/>
            </a:pPr>
            <a:r>
              <a:rPr lang="en-US" sz="4500" dirty="0" smtClean="0"/>
              <a:t>XML is the basis for </a:t>
            </a:r>
            <a:r>
              <a:rPr lang="en-US" sz="4000" dirty="0" smtClean="0"/>
              <a:t>Web services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sz="2600" dirty="0" smtClean="0"/>
          </a:p>
          <a:p>
            <a:pPr fontAlgn="auto">
              <a:spcAft>
                <a:spcPts val="0"/>
              </a:spcAft>
              <a:buNone/>
              <a:defRPr/>
            </a:pPr>
            <a:endParaRPr lang="en-US" sz="2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How Does it Work?</a:t>
            </a:r>
            <a:br>
              <a:rPr lang="en-US" dirty="0" smtClean="0"/>
            </a:br>
            <a:endParaRPr lang="en-US" dirty="0" smtClean="0"/>
          </a:p>
        </p:txBody>
      </p:sp>
      <p:sp>
        <p:nvSpPr>
          <p:cNvPr id="6147" name="Content Placeholder 2"/>
          <p:cNvSpPr>
            <a:spLocks noGrp="1"/>
          </p:cNvSpPr>
          <p:nvPr>
            <p:ph idx="1"/>
          </p:nvPr>
        </p:nvSpPr>
        <p:spPr>
          <a:xfrm>
            <a:off x="228600" y="1600200"/>
            <a:ext cx="8610600" cy="4525963"/>
          </a:xfrm>
        </p:spPr>
        <p:txBody>
          <a:bodyPr/>
          <a:lstStyle/>
          <a:p>
            <a:r>
              <a:rPr lang="en-US" smtClean="0"/>
              <a:t>The basic Web services platform is XML + HTTP.</a:t>
            </a:r>
          </a:p>
          <a:p>
            <a:pPr lvl="1">
              <a:buFont typeface="Arial" charset="0"/>
              <a:buNone/>
            </a:pPr>
            <a:endParaRPr lang="en-US" smtClean="0"/>
          </a:p>
          <a:p>
            <a:pPr lvl="1">
              <a:buFont typeface="Arial" charset="0"/>
              <a:buNone/>
            </a:pPr>
            <a:r>
              <a:rPr lang="en-US" smtClean="0"/>
              <a:t>The HTTP protocol is the most used Internet protocol.</a:t>
            </a:r>
          </a:p>
          <a:p>
            <a:r>
              <a:rPr lang="en-US" smtClean="0"/>
              <a:t>Web services platform elements:</a:t>
            </a:r>
          </a:p>
          <a:p>
            <a:r>
              <a:rPr lang="en-US" smtClean="0"/>
              <a:t>SOAP </a:t>
            </a:r>
            <a:r>
              <a:rPr lang="en-US" sz="2400" smtClean="0"/>
              <a:t>(Simple Object Access Protocol)</a:t>
            </a:r>
          </a:p>
          <a:p>
            <a:r>
              <a:rPr lang="en-US" smtClean="0"/>
              <a:t>UDDI </a:t>
            </a:r>
            <a:r>
              <a:rPr lang="en-US" sz="2400" smtClean="0"/>
              <a:t>(Universal Description, Discovery and Integration)</a:t>
            </a:r>
          </a:p>
          <a:p>
            <a:r>
              <a:rPr lang="en-US" smtClean="0"/>
              <a:t>WSDL </a:t>
            </a:r>
            <a:r>
              <a:rPr lang="en-US" sz="2400" smtClean="0"/>
              <a:t>(Web Services Description Language)</a:t>
            </a:r>
          </a:p>
          <a:p>
            <a:pPr lvl="1">
              <a:buFont typeface="Arial" charset="0"/>
              <a:buNone/>
            </a:pP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15962"/>
          </a:xfrm>
        </p:spPr>
        <p:txBody>
          <a:bodyPr/>
          <a:lstStyle/>
          <a:p>
            <a:pPr eaLnBrk="1" hangingPunct="1"/>
            <a:r>
              <a:rPr lang="en-US" sz="3600" b="1" smtClean="0">
                <a:solidFill>
                  <a:srgbClr val="002060"/>
                </a:solidFill>
              </a:rPr>
              <a:t>Why Develop Web-Based Applications?</a:t>
            </a:r>
            <a:endParaRPr lang="en-US" sz="3600" smtClean="0">
              <a:solidFill>
                <a:srgbClr val="002060"/>
              </a:solidFill>
            </a:endParaRPr>
          </a:p>
        </p:txBody>
      </p:sp>
      <p:sp>
        <p:nvSpPr>
          <p:cNvPr id="3075" name="Content Placeholder 2"/>
          <p:cNvSpPr>
            <a:spLocks noGrp="1"/>
          </p:cNvSpPr>
          <p:nvPr>
            <p:ph idx="1"/>
          </p:nvPr>
        </p:nvSpPr>
        <p:spPr>
          <a:xfrm>
            <a:off x="457200" y="1143000"/>
            <a:ext cx="8458200" cy="4983163"/>
          </a:xfrm>
        </p:spPr>
        <p:txBody>
          <a:bodyPr/>
          <a:lstStyle/>
          <a:p>
            <a:pPr eaLnBrk="1" hangingPunct="1"/>
            <a:r>
              <a:rPr lang="en-US" smtClean="0"/>
              <a:t>They must deliver adequate computing power and data storage to all users within the company.</a:t>
            </a:r>
          </a:p>
          <a:p>
            <a:pPr eaLnBrk="1" hangingPunct="1"/>
            <a:r>
              <a:rPr lang="en-US" smtClean="0"/>
              <a:t>Must be done, of course, within a set budget.</a:t>
            </a:r>
          </a:p>
          <a:p>
            <a:pPr eaLnBrk="1" hangingPunct="1"/>
            <a:r>
              <a:rPr lang="en-US" smtClean="0"/>
              <a:t>to meet peak needs or to add capacity for new users.</a:t>
            </a:r>
          </a:p>
          <a:p>
            <a:pPr eaLnBrk="1" hangingPunct="1"/>
            <a:endParaRPr lang="en-US" smtClean="0"/>
          </a:p>
        </p:txBody>
      </p:sp>
      <p:sp>
        <p:nvSpPr>
          <p:cNvPr id="4" name="Date Placeholder 3"/>
          <p:cNvSpPr>
            <a:spLocks noGrp="1"/>
          </p:cNvSpPr>
          <p:nvPr>
            <p:ph type="dt" sz="quarter" idx="10"/>
          </p:nvPr>
        </p:nvSpPr>
        <p:spPr/>
        <p:txBody>
          <a:bodyPr/>
          <a:lstStyle/>
          <a:p>
            <a:pPr>
              <a:defRPr/>
            </a:pPr>
            <a:fld id="{A0969127-FF14-4DEC-8747-DB622EB23E88}" type="datetime1">
              <a:rPr lang="en-US"/>
              <a:pPr>
                <a:defRPr/>
              </a:pPr>
              <a:t>7/4/2013</a:t>
            </a:fld>
            <a:endParaRPr lang="en-US"/>
          </a:p>
        </p:txBody>
      </p:sp>
      <p:sp>
        <p:nvSpPr>
          <p:cNvPr id="5" name="Slide Number Placeholder 4"/>
          <p:cNvSpPr>
            <a:spLocks noGrp="1"/>
          </p:cNvSpPr>
          <p:nvPr>
            <p:ph type="sldNum" sz="quarter" idx="12"/>
          </p:nvPr>
        </p:nvSpPr>
        <p:spPr/>
        <p:txBody>
          <a:bodyPr/>
          <a:lstStyle/>
          <a:p>
            <a:pPr>
              <a:defRPr/>
            </a:pPr>
            <a:fld id="{D7923DA7-663E-475E-905E-FF8DF759191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Content Placeholder 3" descr="intro_ws_roles.gif"/>
          <p:cNvPicPr>
            <a:picLocks noGrp="1" noChangeAspect="1"/>
          </p:cNvPicPr>
          <p:nvPr>
            <p:ph idx="1"/>
          </p:nvPr>
        </p:nvPicPr>
        <p:blipFill>
          <a:blip r:embed="rId2"/>
          <a:srcRect/>
          <a:stretch>
            <a:fillRect/>
          </a:stretch>
        </p:blipFill>
        <p:spPr>
          <a:xfrm>
            <a:off x="228600" y="228600"/>
            <a:ext cx="8686800" cy="5715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304800"/>
            <a:ext cx="8458200" cy="6172200"/>
          </a:xfrm>
        </p:spPr>
        <p:txBody>
          <a:bodyPr/>
          <a:lstStyle/>
          <a:p>
            <a:pPr>
              <a:buFont typeface="Arial" charset="0"/>
              <a:buNone/>
            </a:pPr>
            <a:r>
              <a:rPr lang="en-US" sz="2400" i="1" smtClean="0"/>
              <a:t>The General Process of Engaging a Web Service</a:t>
            </a:r>
            <a:endParaRPr lang="en-US" sz="2400" smtClean="0"/>
          </a:p>
          <a:p>
            <a:r>
              <a:rPr lang="en-US" sz="2400" smtClean="0"/>
              <a:t>1)</a:t>
            </a:r>
            <a:r>
              <a:rPr lang="en-US" smtClean="0"/>
              <a:t> </a:t>
            </a:r>
            <a:r>
              <a:rPr lang="en-US" sz="2400" smtClean="0"/>
              <a:t>the requester and provider entities become known to each other (or at least one becomes know to the other)</a:t>
            </a:r>
          </a:p>
          <a:p>
            <a:endParaRPr lang="en-US" sz="2400" smtClean="0"/>
          </a:p>
          <a:p>
            <a:r>
              <a:rPr lang="en-US" sz="2400" smtClean="0"/>
              <a:t>(2) the requester and provider entities somehow </a:t>
            </a:r>
            <a:r>
              <a:rPr lang="en-US" sz="2400" smtClean="0">
                <a:hlinkClick r:id="rId2"/>
              </a:rPr>
              <a:t>agree</a:t>
            </a:r>
            <a:r>
              <a:rPr lang="en-US" sz="2400" smtClean="0"/>
              <a:t> on the service description and semantics that will govern the interaction between the requester and provider agents</a:t>
            </a:r>
          </a:p>
          <a:p>
            <a:endParaRPr lang="en-US" sz="2400" smtClean="0"/>
          </a:p>
          <a:p>
            <a:r>
              <a:rPr lang="en-US" sz="2400" smtClean="0"/>
              <a:t>(3) the service description and semantics are realized by the requester and provider agents</a:t>
            </a:r>
          </a:p>
          <a:p>
            <a:endParaRPr lang="en-US" sz="2400" smtClean="0"/>
          </a:p>
          <a:p>
            <a:r>
              <a:rPr lang="en-US" sz="2400" smtClean="0"/>
              <a:t>4) the requester and provider agents exchange messages, thus performing some task on behalf of the requester and provider entities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Interoperability has Highest Priority</a:t>
            </a:r>
            <a:br>
              <a:rPr lang="en-US" dirty="0" smtClean="0"/>
            </a:br>
            <a:endParaRPr lang="en-US" dirty="0" smtClean="0"/>
          </a:p>
        </p:txBody>
      </p:sp>
      <p:sp>
        <p:nvSpPr>
          <p:cNvPr id="9219" name="Content Placeholder 2"/>
          <p:cNvSpPr>
            <a:spLocks noGrp="1"/>
          </p:cNvSpPr>
          <p:nvPr>
            <p:ph idx="1"/>
          </p:nvPr>
        </p:nvSpPr>
        <p:spPr>
          <a:xfrm>
            <a:off x="457200" y="1066800"/>
            <a:ext cx="8229600" cy="5059363"/>
          </a:xfrm>
        </p:spPr>
        <p:txBody>
          <a:bodyPr/>
          <a:lstStyle/>
          <a:p>
            <a:r>
              <a:rPr lang="en-US" dirty="0" smtClean="0"/>
              <a:t>When all major platforms could access the Web using Web browsers, different platforms could interact. For these platforms to work together, Web-applications were developed.</a:t>
            </a:r>
          </a:p>
          <a:p>
            <a:r>
              <a:rPr lang="en-US" dirty="0" smtClean="0"/>
              <a:t>Web-applications are simple applications that run on the web. These are built around the Web browser standards and can be used by any browser on any platform.</a:t>
            </a:r>
          </a:p>
          <a:p>
            <a:endParaRPr lang="en-US" dirty="0" smtClean="0"/>
          </a:p>
          <a:p>
            <a:pPr>
              <a:buNone/>
            </a:pPr>
            <a:endParaRPr lang="en-US" sz="2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228600"/>
            <a:ext cx="8229600" cy="5897563"/>
          </a:xfrm>
        </p:spPr>
        <p:txBody>
          <a:bodyPr/>
          <a:lstStyle/>
          <a:p>
            <a:r>
              <a:rPr lang="en-US" sz="2000" smtClean="0">
                <a:hlinkClick r:id="rId2"/>
              </a:rPr>
              <a:t>http://news.cnet.com/8301-19413_3-10231290-240.html</a:t>
            </a:r>
            <a:endParaRPr lang="en-US" sz="2000" smtClean="0"/>
          </a:p>
          <a:p>
            <a:r>
              <a:rPr lang="en-US" sz="2000" smtClean="0">
                <a:hlinkClick r:id="rId3"/>
              </a:rPr>
              <a:t>http://www.microsoft.com/presspass/features/2010/feb10/02-01cloudinterop.mspx</a:t>
            </a:r>
            <a:endParaRPr lang="en-US" sz="2000" smtClean="0"/>
          </a:p>
          <a:p>
            <a:endParaRPr lang="en-US" sz="2000" smtClean="0"/>
          </a:p>
        </p:txBody>
      </p:sp>
      <p:pic>
        <p:nvPicPr>
          <p:cNvPr id="10243" name="Picture 3" descr="02-01Interop_lg.jpg"/>
          <p:cNvPicPr>
            <a:picLocks noChangeAspect="1"/>
          </p:cNvPicPr>
          <p:nvPr/>
        </p:nvPicPr>
        <p:blipFill>
          <a:blip r:embed="rId4" cstate="print"/>
          <a:srcRect/>
          <a:stretch>
            <a:fillRect/>
          </a:stretch>
        </p:blipFill>
        <p:spPr bwMode="auto">
          <a:xfrm>
            <a:off x="457200" y="1295400"/>
            <a:ext cx="8458200" cy="518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Web Services take Web-applications to the Next Level</a:t>
            </a:r>
            <a:br>
              <a:rPr lang="en-US" dirty="0" smtClean="0"/>
            </a:br>
            <a:endParaRPr lang="en-US" dirty="0"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By using Web services, your application can publish its function or message to the rest of the world.</a:t>
            </a:r>
          </a:p>
          <a:p>
            <a:pPr fontAlgn="auto">
              <a:spcAft>
                <a:spcPts val="0"/>
              </a:spcAft>
              <a:buFont typeface="Arial" pitchFamily="34" charset="0"/>
              <a:buChar char="•"/>
              <a:defRPr/>
            </a:pPr>
            <a:r>
              <a:rPr lang="en-US" dirty="0" smtClean="0"/>
              <a:t>Web services use XML to code and to decode data, and SOAP to transport it (using open protocols).</a:t>
            </a:r>
          </a:p>
          <a:p>
            <a:pPr fontAlgn="auto">
              <a:spcAft>
                <a:spcPts val="0"/>
              </a:spcAft>
              <a:buFont typeface="Arial" pitchFamily="34" charset="0"/>
              <a:buChar char="•"/>
              <a:defRPr/>
            </a:pPr>
            <a:r>
              <a:rPr lang="en-US" dirty="0" smtClean="0"/>
              <a:t>With Web services, your accounting department's Win 2k server's billing system can connect with your IT supplier's UNIX server.</a:t>
            </a:r>
          </a:p>
          <a:p>
            <a:pPr fontAlgn="auto">
              <a:spcAft>
                <a:spcPts val="0"/>
              </a:spcAft>
              <a:buNone/>
              <a:defRPr/>
            </a:pPr>
            <a:r>
              <a:rPr lang="en-US" dirty="0" smtClean="0"/>
              <a:t/>
            </a:r>
            <a:br>
              <a:rPr lang="en-US" dirty="0" smtClean="0"/>
            </a:b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Web Services have Two Types of Uses</a:t>
            </a:r>
            <a:br>
              <a:rPr lang="en-US" dirty="0" smtClean="0"/>
            </a:br>
            <a:endParaRPr lang="en-US" dirty="0"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b="1" dirty="0" smtClean="0"/>
              <a:t>Reusable application-components.</a:t>
            </a:r>
            <a:endParaRPr lang="en-US" dirty="0" smtClean="0"/>
          </a:p>
          <a:p>
            <a:pPr fontAlgn="auto">
              <a:spcAft>
                <a:spcPts val="0"/>
              </a:spcAft>
              <a:buFont typeface="Arial" pitchFamily="34" charset="0"/>
              <a:buChar char="•"/>
              <a:defRPr/>
            </a:pPr>
            <a:r>
              <a:rPr lang="en-US" dirty="0" smtClean="0"/>
              <a:t>There are things applications need very often. So why make these over and over again?</a:t>
            </a:r>
          </a:p>
          <a:p>
            <a:pPr fontAlgn="auto">
              <a:spcAft>
                <a:spcPts val="0"/>
              </a:spcAft>
              <a:buFont typeface="Arial" pitchFamily="34" charset="0"/>
              <a:buChar char="•"/>
              <a:defRPr/>
            </a:pPr>
            <a:r>
              <a:rPr lang="en-US" dirty="0" smtClean="0"/>
              <a:t>Web services can offer application-components like: currency conversion, weather reports, or even language translation as services.</a:t>
            </a:r>
          </a:p>
          <a:p>
            <a:pPr fontAlgn="auto">
              <a:spcAft>
                <a:spcPts val="0"/>
              </a:spcAft>
              <a:buFont typeface="Arial" pitchFamily="34" charset="0"/>
              <a:buChar char="•"/>
              <a:defRPr/>
            </a:pPr>
            <a:r>
              <a:rPr lang="en-US" b="1" dirty="0" smtClean="0"/>
              <a:t>Connect existing software.</a:t>
            </a:r>
            <a:endParaRPr lang="en-US" dirty="0" smtClean="0"/>
          </a:p>
          <a:p>
            <a:pPr fontAlgn="auto">
              <a:spcAft>
                <a:spcPts val="0"/>
              </a:spcAft>
              <a:buFont typeface="Arial" pitchFamily="34" charset="0"/>
              <a:buChar char="•"/>
              <a:defRPr/>
            </a:pPr>
            <a:r>
              <a:rPr lang="en-US" dirty="0" smtClean="0"/>
              <a:t>Web services can help to solve the interoperability problem by giving different applications a way to link their data.</a:t>
            </a:r>
          </a:p>
          <a:p>
            <a:pPr fontAlgn="auto">
              <a:spcAft>
                <a:spcPts val="0"/>
              </a:spcAft>
              <a:buFont typeface="Arial" pitchFamily="34" charset="0"/>
              <a:buChar char="•"/>
              <a:defRPr/>
            </a:pPr>
            <a:r>
              <a:rPr lang="en-US" dirty="0" smtClean="0"/>
              <a:t>With Web services you can exchange data between different applications and different platforms.</a:t>
            </a:r>
          </a:p>
          <a:p>
            <a:pPr fontAlgn="auto">
              <a:spcAft>
                <a:spcPts val="0"/>
              </a:spcAft>
              <a:buNone/>
              <a:defRPr/>
            </a:pPr>
            <a:r>
              <a:rPr lang="en-US" dirty="0" smtClean="0"/>
              <a:t/>
            </a:r>
            <a:br>
              <a:rPr lang="en-US" dirty="0" smtClean="0"/>
            </a:b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What is SOAP?</a:t>
            </a:r>
            <a:br>
              <a:rPr lang="en-US" dirty="0" smtClean="0"/>
            </a:br>
            <a:endParaRPr lang="en-US" dirty="0" smtClean="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smtClean="0"/>
              <a:t>SOAP is an XML-based protocol to let applications exchange information over HTTP.</a:t>
            </a:r>
          </a:p>
          <a:p>
            <a:pPr fontAlgn="auto">
              <a:spcAft>
                <a:spcPts val="0"/>
              </a:spcAft>
              <a:buFont typeface="Arial" pitchFamily="34" charset="0"/>
              <a:buChar char="•"/>
              <a:defRPr/>
            </a:pPr>
            <a:r>
              <a:rPr lang="en-US" dirty="0" smtClean="0"/>
              <a:t>Or more simple: SOAP is a protocol for accessing a Web Service.</a:t>
            </a:r>
          </a:p>
          <a:p>
            <a:pPr fontAlgn="auto">
              <a:spcAft>
                <a:spcPts val="0"/>
              </a:spcAft>
              <a:buFont typeface="Arial" pitchFamily="34" charset="0"/>
              <a:buChar char="•"/>
              <a:defRPr/>
            </a:pPr>
            <a:r>
              <a:rPr lang="en-US" dirty="0" smtClean="0"/>
              <a:t>SOAP stands for Simple Object Access Protocol</a:t>
            </a:r>
          </a:p>
          <a:p>
            <a:pPr fontAlgn="auto">
              <a:spcAft>
                <a:spcPts val="0"/>
              </a:spcAft>
              <a:buFont typeface="Arial" pitchFamily="34" charset="0"/>
              <a:buChar char="•"/>
              <a:defRPr/>
            </a:pPr>
            <a:r>
              <a:rPr lang="en-US" dirty="0" smtClean="0"/>
              <a:t>SOAP is a communication protocol</a:t>
            </a:r>
          </a:p>
          <a:p>
            <a:pPr fontAlgn="auto">
              <a:spcAft>
                <a:spcPts val="0"/>
              </a:spcAft>
              <a:buFont typeface="Arial" pitchFamily="34" charset="0"/>
              <a:buChar char="•"/>
              <a:defRPr/>
            </a:pPr>
            <a:r>
              <a:rPr lang="en-US" dirty="0" smtClean="0"/>
              <a:t>SOAP is a format for sending messages</a:t>
            </a:r>
          </a:p>
          <a:p>
            <a:pPr fontAlgn="auto">
              <a:spcAft>
                <a:spcPts val="0"/>
              </a:spcAft>
              <a:buFont typeface="Arial" pitchFamily="34" charset="0"/>
              <a:buChar char="•"/>
              <a:defRPr/>
            </a:pPr>
            <a:r>
              <a:rPr lang="en-US" dirty="0" smtClean="0"/>
              <a:t>SOAP is designed to communicate via Internet</a:t>
            </a:r>
          </a:p>
          <a:p>
            <a:pPr fontAlgn="auto">
              <a:spcAft>
                <a:spcPts val="0"/>
              </a:spcAft>
              <a:buFont typeface="Arial" pitchFamily="34" charset="0"/>
              <a:buChar char="•"/>
              <a:defRPr/>
            </a:pPr>
            <a:r>
              <a:rPr lang="en-US" dirty="0" smtClean="0"/>
              <a:t>SOAP is platform independent</a:t>
            </a:r>
          </a:p>
          <a:p>
            <a:pPr fontAlgn="auto">
              <a:spcAft>
                <a:spcPts val="0"/>
              </a:spcAft>
              <a:buFont typeface="Arial" pitchFamily="34" charset="0"/>
              <a:buChar char="•"/>
              <a:defRPr/>
            </a:pPr>
            <a:r>
              <a:rPr lang="en-US" dirty="0" smtClean="0"/>
              <a:t>SOAP is language independent</a:t>
            </a:r>
          </a:p>
          <a:p>
            <a:pPr fontAlgn="auto">
              <a:spcAft>
                <a:spcPts val="0"/>
              </a:spcAft>
              <a:buFont typeface="Arial" pitchFamily="34" charset="0"/>
              <a:buChar char="•"/>
              <a:defRPr/>
            </a:pPr>
            <a:r>
              <a:rPr lang="en-US" dirty="0" smtClean="0"/>
              <a:t>SOAP is based on XML</a:t>
            </a:r>
          </a:p>
          <a:p>
            <a:pPr fontAlgn="auto">
              <a:spcAft>
                <a:spcPts val="0"/>
              </a:spcAft>
              <a:buFont typeface="Arial" pitchFamily="34" charset="0"/>
              <a:buChar char="•"/>
              <a:defRPr/>
            </a:pPr>
            <a:r>
              <a:rPr lang="en-US" dirty="0" smtClean="0"/>
              <a:t>SOAP is simple and extensible</a:t>
            </a:r>
          </a:p>
          <a:p>
            <a:pPr fontAlgn="auto">
              <a:spcAft>
                <a:spcPts val="0"/>
              </a:spcAft>
              <a:buFont typeface="Arial" pitchFamily="34" charset="0"/>
              <a:buChar char="•"/>
              <a:defRPr/>
            </a:pPr>
            <a:r>
              <a:rPr lang="en-US" dirty="0" smtClean="0"/>
              <a:t>SOAP allows you to get around firewalls</a:t>
            </a:r>
          </a:p>
          <a:p>
            <a:pPr fontAlgn="auto">
              <a:spcAft>
                <a:spcPts val="0"/>
              </a:spcAft>
              <a:buFont typeface="Arial" pitchFamily="34" charset="0"/>
              <a:buChar char="•"/>
              <a:defRPr/>
            </a:pPr>
            <a:r>
              <a:rPr lang="en-US" dirty="0" smtClean="0"/>
              <a:t>SOAP is a W3C standard</a:t>
            </a:r>
          </a:p>
          <a:p>
            <a:pPr fontAlgn="auto">
              <a:spcAft>
                <a:spcPts val="0"/>
              </a:spcAft>
              <a:buFont typeface="Arial" pitchFamily="34" charset="0"/>
              <a:buChar char="•"/>
              <a:defRPr/>
            </a:pP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What is WSDL?</a:t>
            </a:r>
            <a:br>
              <a:rPr lang="en-US" dirty="0" smtClean="0"/>
            </a:br>
            <a:endParaRPr lang="en-US" dirty="0" smtClean="0"/>
          </a:p>
        </p:txBody>
      </p:sp>
      <p:sp>
        <p:nvSpPr>
          <p:cNvPr id="14339" name="Content Placeholder 2"/>
          <p:cNvSpPr>
            <a:spLocks noGrp="1"/>
          </p:cNvSpPr>
          <p:nvPr>
            <p:ph idx="1"/>
          </p:nvPr>
        </p:nvSpPr>
        <p:spPr/>
        <p:txBody>
          <a:bodyPr/>
          <a:lstStyle/>
          <a:p>
            <a:r>
              <a:rPr lang="en-US" smtClean="0"/>
              <a:t>WSDL is an XML-based language for locating and describing Web services.</a:t>
            </a:r>
          </a:p>
          <a:p>
            <a:r>
              <a:rPr lang="en-US" smtClean="0"/>
              <a:t>WSDL stands for Web Services Description Language</a:t>
            </a:r>
          </a:p>
          <a:p>
            <a:r>
              <a:rPr lang="en-US" smtClean="0"/>
              <a:t>WSDL is based on XML</a:t>
            </a:r>
          </a:p>
          <a:p>
            <a:r>
              <a:rPr lang="en-US" smtClean="0"/>
              <a:t>WSDL is used to describe Web services</a:t>
            </a:r>
          </a:p>
          <a:p>
            <a:r>
              <a:rPr lang="en-US" smtClean="0"/>
              <a:t>WSDL is used to locate Web services</a:t>
            </a:r>
          </a:p>
          <a:p>
            <a:r>
              <a:rPr lang="en-US" smtClean="0"/>
              <a:t>WSDL is a W3C standard</a:t>
            </a:r>
          </a:p>
          <a:p>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What is UDDI?</a:t>
            </a:r>
            <a:br>
              <a:rPr lang="en-US" dirty="0" smtClean="0"/>
            </a:br>
            <a:endParaRPr lang="en-US" dirty="0"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UDDI is a directory service where companies can register and search for Web services.</a:t>
            </a:r>
          </a:p>
          <a:p>
            <a:pPr fontAlgn="auto">
              <a:spcAft>
                <a:spcPts val="0"/>
              </a:spcAft>
              <a:buFont typeface="Arial" pitchFamily="34" charset="0"/>
              <a:buChar char="•"/>
              <a:defRPr/>
            </a:pPr>
            <a:r>
              <a:rPr lang="en-US" dirty="0" smtClean="0"/>
              <a:t>UDDI stands for Universal Description, Discovery and Integration</a:t>
            </a:r>
          </a:p>
          <a:p>
            <a:pPr fontAlgn="auto">
              <a:spcAft>
                <a:spcPts val="0"/>
              </a:spcAft>
              <a:buFont typeface="Arial" pitchFamily="34" charset="0"/>
              <a:buChar char="•"/>
              <a:defRPr/>
            </a:pPr>
            <a:r>
              <a:rPr lang="en-US" dirty="0" smtClean="0"/>
              <a:t>UDDI is a directory for storing information about web services</a:t>
            </a:r>
          </a:p>
          <a:p>
            <a:pPr fontAlgn="auto">
              <a:spcAft>
                <a:spcPts val="0"/>
              </a:spcAft>
              <a:buFont typeface="Arial" pitchFamily="34" charset="0"/>
              <a:buChar char="•"/>
              <a:defRPr/>
            </a:pPr>
            <a:r>
              <a:rPr lang="en-US" dirty="0" smtClean="0"/>
              <a:t>UDDI is a directory of web service interfaces described by WSDL</a:t>
            </a:r>
          </a:p>
          <a:p>
            <a:pPr fontAlgn="auto">
              <a:spcAft>
                <a:spcPts val="0"/>
              </a:spcAft>
              <a:buFont typeface="Arial" pitchFamily="34" charset="0"/>
              <a:buChar char="•"/>
              <a:defRPr/>
            </a:pPr>
            <a:r>
              <a:rPr lang="en-US" dirty="0" smtClean="0"/>
              <a:t>UDDI communicates via SOAP</a:t>
            </a:r>
          </a:p>
          <a:p>
            <a:pPr fontAlgn="auto">
              <a:spcAft>
                <a:spcPts val="0"/>
              </a:spcAft>
              <a:buFont typeface="Arial" pitchFamily="34" charset="0"/>
              <a:buChar char="•"/>
              <a:defRPr/>
            </a:pPr>
            <a:r>
              <a:rPr lang="en-US" dirty="0" smtClean="0"/>
              <a:t>UDDI is built into the Microsoft .NET platform</a:t>
            </a:r>
          </a:p>
          <a:p>
            <a:pPr fontAlgn="auto">
              <a:spcAft>
                <a:spcPts val="0"/>
              </a:spcAft>
              <a:buFont typeface="Arial" pitchFamily="34" charset="0"/>
              <a:buChar char="•"/>
              <a:defRPr/>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487363"/>
          </a:xfrm>
        </p:spPr>
        <p:txBody>
          <a:bodyPr>
            <a:normAutofit fontScale="90000"/>
          </a:bodyPr>
          <a:lstStyle/>
          <a:p>
            <a:r>
              <a:rPr lang="en-US" smtClean="0"/>
              <a:t>On Demand Computing </a:t>
            </a:r>
          </a:p>
        </p:txBody>
      </p:sp>
      <p:sp>
        <p:nvSpPr>
          <p:cNvPr id="26627" name="Content Placeholder 2"/>
          <p:cNvSpPr>
            <a:spLocks noGrp="1"/>
          </p:cNvSpPr>
          <p:nvPr>
            <p:ph idx="1"/>
          </p:nvPr>
        </p:nvSpPr>
        <p:spPr>
          <a:xfrm>
            <a:off x="228600" y="838200"/>
            <a:ext cx="8610600" cy="5638800"/>
          </a:xfrm>
        </p:spPr>
        <p:txBody>
          <a:bodyPr/>
          <a:lstStyle/>
          <a:p>
            <a:r>
              <a:rPr lang="en-US" smtClean="0"/>
              <a:t>On-demand computing is also known as utility computing.</a:t>
            </a:r>
          </a:p>
          <a:p>
            <a:r>
              <a:rPr lang="en-US" smtClean="0"/>
              <a:t>On-demand (OD) computing is an increasingly popular enterprise model in which computing resources are made available to the user as needed. The resources may be maintained within the user's enterprise, or made available by a service provider.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792162"/>
          </a:xfrm>
        </p:spPr>
        <p:txBody>
          <a:bodyPr/>
          <a:lstStyle/>
          <a:p>
            <a:pPr eaLnBrk="1" hangingPunct="1"/>
            <a:r>
              <a:rPr lang="en-US" sz="3200" b="1" smtClean="0">
                <a:solidFill>
                  <a:srgbClr val="002060"/>
                </a:solidFill>
              </a:rPr>
              <a:t>Essentials of Creating Web-Based Applications</a:t>
            </a:r>
            <a:br>
              <a:rPr lang="en-US" sz="3200" b="1" smtClean="0">
                <a:solidFill>
                  <a:srgbClr val="002060"/>
                </a:solidFill>
              </a:rPr>
            </a:br>
            <a:r>
              <a:rPr lang="en-US" sz="3200" smtClean="0">
                <a:solidFill>
                  <a:srgbClr val="002060"/>
                </a:solidFill>
              </a:rPr>
              <a:t/>
            </a:r>
            <a:br>
              <a:rPr lang="en-US" sz="3200" smtClean="0">
                <a:solidFill>
                  <a:srgbClr val="002060"/>
                </a:solidFill>
              </a:rPr>
            </a:br>
            <a:endParaRPr lang="en-US" sz="3200" smtClean="0">
              <a:solidFill>
                <a:srgbClr val="002060"/>
              </a:solidFill>
            </a:endParaRPr>
          </a:p>
        </p:txBody>
      </p:sp>
      <p:sp>
        <p:nvSpPr>
          <p:cNvPr id="4099" name="Content Placeholder 2"/>
          <p:cNvSpPr>
            <a:spLocks noGrp="1"/>
          </p:cNvSpPr>
          <p:nvPr>
            <p:ph idx="1"/>
          </p:nvPr>
        </p:nvSpPr>
        <p:spPr>
          <a:xfrm>
            <a:off x="457200" y="762000"/>
            <a:ext cx="8458200" cy="5364163"/>
          </a:xfrm>
        </p:spPr>
        <p:txBody>
          <a:bodyPr/>
          <a:lstStyle/>
          <a:p>
            <a:pPr eaLnBrk="1" hangingPunct="1"/>
            <a:r>
              <a:rPr lang="en-US" smtClean="0"/>
              <a:t>Web based application development is not just the way to save money and time.</a:t>
            </a:r>
          </a:p>
          <a:p>
            <a:pPr eaLnBrk="1" hangingPunct="1"/>
            <a:r>
              <a:rPr lang="en-US" smtClean="0"/>
              <a:t>organizing more effective collaboration process </a:t>
            </a:r>
            <a:r>
              <a:rPr lang="en-US" sz="2000" smtClean="0"/>
              <a:t>with your colleagues, clients or partners, that makes web based application development.</a:t>
            </a:r>
          </a:p>
          <a:p>
            <a:pPr eaLnBrk="1" hangingPunct="1"/>
            <a:r>
              <a:rPr lang="en-US" smtClean="0"/>
              <a:t>Web based application development includes database integration, intra- and extranet applications deployment.</a:t>
            </a:r>
          </a:p>
        </p:txBody>
      </p:sp>
      <p:sp>
        <p:nvSpPr>
          <p:cNvPr id="4" name="Date Placeholder 3"/>
          <p:cNvSpPr>
            <a:spLocks noGrp="1"/>
          </p:cNvSpPr>
          <p:nvPr>
            <p:ph type="dt" sz="quarter" idx="10"/>
          </p:nvPr>
        </p:nvSpPr>
        <p:spPr/>
        <p:txBody>
          <a:bodyPr/>
          <a:lstStyle/>
          <a:p>
            <a:pPr>
              <a:defRPr/>
            </a:pPr>
            <a:fld id="{6580CBE8-3608-42D5-959C-4D95535668B4}" type="datetime1">
              <a:rPr lang="en-US"/>
              <a:pPr>
                <a:defRPr/>
              </a:pPr>
              <a:t>7/4/2013</a:t>
            </a:fld>
            <a:endParaRPr lang="en-US"/>
          </a:p>
        </p:txBody>
      </p:sp>
      <p:sp>
        <p:nvSpPr>
          <p:cNvPr id="5" name="Slide Number Placeholder 4"/>
          <p:cNvSpPr>
            <a:spLocks noGrp="1"/>
          </p:cNvSpPr>
          <p:nvPr>
            <p:ph type="sldNum" sz="quarter" idx="12"/>
          </p:nvPr>
        </p:nvSpPr>
        <p:spPr/>
        <p:txBody>
          <a:bodyPr/>
          <a:lstStyle/>
          <a:p>
            <a:pPr>
              <a:defRPr/>
            </a:pPr>
            <a:fld id="{18788655-9862-46D2-BB7E-B8BCFAFCEE3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228600"/>
            <a:ext cx="8686800" cy="5897563"/>
          </a:xfrm>
        </p:spPr>
        <p:txBody>
          <a:bodyPr/>
          <a:lstStyle/>
          <a:p>
            <a:r>
              <a:rPr lang="en-US" sz="2800" smtClean="0"/>
              <a:t>Companies offering on-demand computing and storage today include Amazon, IBM, Sun, and others.</a:t>
            </a:r>
          </a:p>
          <a:p>
            <a:r>
              <a:rPr lang="en-US" sz="2800" smtClean="0"/>
              <a:t>company operates on a pay-as-you-go plan with a cloud services provider.</a:t>
            </a:r>
          </a:p>
          <a:p>
            <a:r>
              <a:rPr lang="en-US" sz="2800" smtClean="0"/>
              <a:t>Previous - On -demand computing was provided from a single server via some sort of time-sharing  arrangement.</a:t>
            </a:r>
          </a:p>
          <a:p>
            <a:r>
              <a:rPr lang="en-US" sz="2800" smtClean="0"/>
              <a:t>Today -the service is based on large grids of computers operating as a single cloud.</a:t>
            </a:r>
          </a:p>
          <a:p>
            <a:endParaRPr lang="en-US" sz="2800" smtClean="0"/>
          </a:p>
          <a:p>
            <a:r>
              <a:rPr lang="en-US" sz="2800" smtClean="0"/>
              <a:t>On-demand computing itself is not a new concept, but has acquired new life thanks to cloud computing.</a:t>
            </a:r>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pic>
        <p:nvPicPr>
          <p:cNvPr id="28675" name="Picture 2"/>
          <p:cNvPicPr>
            <a:picLocks noGrp="1" noChangeAspect="1" noChangeArrowheads="1"/>
          </p:cNvPicPr>
          <p:nvPr>
            <p:ph idx="1"/>
          </p:nvPr>
        </p:nvPicPr>
        <p:blipFill>
          <a:blip r:embed="rId2"/>
          <a:srcRect/>
          <a:stretch>
            <a:fillRect/>
          </a:stretch>
        </p:blipFill>
        <p:spPr>
          <a:xfrm>
            <a:off x="228600" y="76200"/>
            <a:ext cx="8763000" cy="62484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600200"/>
            <a:ext cx="8229600" cy="2286000"/>
          </a:xfrm>
        </p:spPr>
        <p:txBody>
          <a:bodyPr/>
          <a:lstStyle/>
          <a:p>
            <a:r>
              <a:rPr lang="en-US" b="1" smtClean="0"/>
              <a:t>Discovering Cloud Services Development Services and Tools</a:t>
            </a:r>
            <a:br>
              <a:rPr lang="en-US" b="1" smtClean="0"/>
            </a:b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304800"/>
            <a:ext cx="8229600" cy="5821363"/>
          </a:xfrm>
        </p:spPr>
        <p:txBody>
          <a:bodyPr/>
          <a:lstStyle/>
          <a:p>
            <a:pPr algn="ctr">
              <a:buFont typeface="Arial" charset="0"/>
              <a:buNone/>
            </a:pPr>
            <a:r>
              <a:rPr lang="en-US" sz="2000" b="1" smtClean="0"/>
              <a:t>Amazon Elastic Compute Cloud (Amazon EC2)</a:t>
            </a:r>
          </a:p>
          <a:p>
            <a:pPr algn="ctr">
              <a:buFont typeface="Arial" charset="0"/>
              <a:buNone/>
            </a:pPr>
            <a:endParaRPr lang="en-US" sz="2000" b="1" smtClean="0"/>
          </a:p>
          <a:p>
            <a:r>
              <a:rPr lang="en-US" sz="2000" smtClean="0"/>
              <a:t>Amazon Elastic Compute Cloud (Amazon EC2) is a web service that provides resizable compute capacity in the cloud. It is designed to make web-scale computing easier for developers.</a:t>
            </a:r>
            <a:br>
              <a:rPr lang="en-US" sz="2000" smtClean="0"/>
            </a:br>
            <a:r>
              <a:rPr lang="en-US" sz="2000" smtClean="0"/>
              <a:t/>
            </a:r>
            <a:br>
              <a:rPr lang="en-US" sz="2000" smtClean="0"/>
            </a:br>
            <a:r>
              <a:rPr lang="en-US" sz="2000" smtClean="0"/>
              <a:t>Amazon EC2’s simple web service interface allows you to obtain and configure capacity with minimal friction. It provides you with complete control of your computing resources and lets you run on Amazon’s proven computing environment. Amazon EC2 reduces the time required to obtain and boot new server instances to minutes, allowing you to quickly scale capacity, both up and down, as your computing requirements change. Amazon EC2 changes the economics of computing by allowing you to pay only for capacity that you actually use. Amazon EC2 provides developers the tools to build failure resilient applications and isolate themselves from common failure scenarios.</a:t>
            </a:r>
          </a:p>
          <a:p>
            <a:endParaRPr lang="en-US" sz="20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563562"/>
          </a:xfrm>
        </p:spPr>
        <p:txBody>
          <a:bodyPr>
            <a:normAutofit fontScale="90000"/>
          </a:bodyPr>
          <a:lstStyle/>
          <a:p>
            <a:r>
              <a:rPr lang="en-US" smtClean="0"/>
              <a:t>Amazon EC2 Functionality</a:t>
            </a:r>
            <a:br>
              <a:rPr lang="en-US" smtClean="0"/>
            </a:br>
            <a:endParaRPr lang="en-US" smtClean="0"/>
          </a:p>
        </p:txBody>
      </p:sp>
      <p:sp>
        <p:nvSpPr>
          <p:cNvPr id="31747" name="Content Placeholder 2"/>
          <p:cNvSpPr>
            <a:spLocks noGrp="1"/>
          </p:cNvSpPr>
          <p:nvPr>
            <p:ph idx="1"/>
          </p:nvPr>
        </p:nvSpPr>
        <p:spPr>
          <a:xfrm>
            <a:off x="152400" y="609600"/>
            <a:ext cx="8839200" cy="5867400"/>
          </a:xfrm>
        </p:spPr>
        <p:txBody>
          <a:bodyPr/>
          <a:lstStyle/>
          <a:p>
            <a:r>
              <a:rPr lang="en-US" sz="2000" smtClean="0"/>
              <a:t>Amazon EC2 presents a true virtual computing environment, allowing you to use web service interfaces to launch instances with a variety of operating systems, load them with your custom application environment, manage your network’s access permissions, and run your image using as many or few systems as you desire.</a:t>
            </a:r>
          </a:p>
          <a:p>
            <a:pPr>
              <a:buFont typeface="Arial" charset="0"/>
              <a:buNone/>
            </a:pPr>
            <a:r>
              <a:rPr lang="en-US" sz="2000" smtClean="0"/>
              <a:t>To use Amazon EC2, you simply:</a:t>
            </a:r>
          </a:p>
          <a:p>
            <a:r>
              <a:rPr lang="en-US" sz="2000" smtClean="0"/>
              <a:t>Select a pre-configured, templated image to get up and running immediately. Or create an Amazon Machine Image (AMI) containing your applications, libraries, data, and associated configuration settings.</a:t>
            </a:r>
          </a:p>
          <a:p>
            <a:r>
              <a:rPr lang="en-US" sz="2000" smtClean="0"/>
              <a:t>Configure security and network access on your Amazon EC2 instance.</a:t>
            </a:r>
          </a:p>
          <a:p>
            <a:r>
              <a:rPr lang="en-US" sz="2000" smtClean="0"/>
              <a:t>Choose which instance type(s) and operating system you want, then start, terminate, and monitor as many instances of your AMI as needed, using the web service APIs or the variety of management tools provided.</a:t>
            </a:r>
          </a:p>
          <a:p>
            <a:r>
              <a:rPr lang="en-US" sz="2000" smtClean="0"/>
              <a:t>Determine whether you want to run in multiple locations, utilize static IP endpoints, or attach persistent block storage to your instances.</a:t>
            </a:r>
          </a:p>
          <a:p>
            <a:r>
              <a:rPr lang="en-US" sz="2000" smtClean="0"/>
              <a:t>Pay only for the resources that you actually consume, like instance-hours or data transfer.</a:t>
            </a:r>
          </a:p>
          <a:p>
            <a:endParaRPr lang="en-US" sz="20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487362"/>
          </a:xfrm>
        </p:spPr>
        <p:txBody>
          <a:bodyPr>
            <a:normAutofit fontScale="90000"/>
          </a:bodyPr>
          <a:lstStyle/>
          <a:p>
            <a:pPr algn="l"/>
            <a:r>
              <a:rPr lang="en-US" smtClean="0"/>
              <a:t>Service Highlights</a:t>
            </a:r>
            <a:br>
              <a:rPr lang="en-US" smtClean="0"/>
            </a:br>
            <a:endParaRPr lang="en-US" smtClean="0"/>
          </a:p>
        </p:txBody>
      </p:sp>
      <p:sp>
        <p:nvSpPr>
          <p:cNvPr id="32771" name="Content Placeholder 2"/>
          <p:cNvSpPr>
            <a:spLocks noGrp="1"/>
          </p:cNvSpPr>
          <p:nvPr>
            <p:ph idx="1"/>
          </p:nvPr>
        </p:nvSpPr>
        <p:spPr>
          <a:xfrm>
            <a:off x="457200" y="685800"/>
            <a:ext cx="8229600" cy="5440363"/>
          </a:xfrm>
        </p:spPr>
        <p:txBody>
          <a:bodyPr/>
          <a:lstStyle/>
          <a:p>
            <a:r>
              <a:rPr lang="en-US" smtClean="0"/>
              <a:t>Elastic</a:t>
            </a:r>
          </a:p>
          <a:p>
            <a:r>
              <a:rPr lang="en-US" smtClean="0"/>
              <a:t>Completely Controlled</a:t>
            </a:r>
          </a:p>
          <a:p>
            <a:r>
              <a:rPr lang="en-US" smtClean="0"/>
              <a:t>Flexible</a:t>
            </a:r>
          </a:p>
          <a:p>
            <a:r>
              <a:rPr lang="en-US" smtClean="0"/>
              <a:t>Designed for use with other Amazon Web Services</a:t>
            </a:r>
          </a:p>
          <a:p>
            <a:r>
              <a:rPr lang="en-US" smtClean="0"/>
              <a:t>Reliable</a:t>
            </a:r>
          </a:p>
          <a:p>
            <a:r>
              <a:rPr lang="en-US" smtClean="0"/>
              <a:t>Secure </a:t>
            </a:r>
          </a:p>
          <a:p>
            <a:r>
              <a:rPr lang="en-US" smtClean="0"/>
              <a:t>Inexpensive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pic>
        <p:nvPicPr>
          <p:cNvPr id="33795" name="Picture 2"/>
          <p:cNvPicPr>
            <a:picLocks noGrp="1" noChangeAspect="1" noChangeArrowheads="1"/>
          </p:cNvPicPr>
          <p:nvPr>
            <p:ph idx="1"/>
          </p:nvPr>
        </p:nvPicPr>
        <p:blipFill>
          <a:blip r:embed="rId2"/>
          <a:srcRect/>
          <a:stretch>
            <a:fillRect/>
          </a:stretch>
        </p:blipFill>
        <p:spPr>
          <a:xfrm>
            <a:off x="228600" y="152400"/>
            <a:ext cx="8686800" cy="6096000"/>
          </a:xfrm>
          <a:noFill/>
        </p:spPr>
      </p:pic>
      <p:sp>
        <p:nvSpPr>
          <p:cNvPr id="5" name="Slide Number Placeholder 4"/>
          <p:cNvSpPr>
            <a:spLocks noGrp="1"/>
          </p:cNvSpPr>
          <p:nvPr>
            <p:ph type="sldNum" sz="quarter" idx="12"/>
          </p:nvPr>
        </p:nvSpPr>
        <p:spPr/>
        <p:txBody>
          <a:bodyPr/>
          <a:lstStyle/>
          <a:p>
            <a:pPr>
              <a:defRPr/>
            </a:pPr>
            <a:fld id="{79E01CCB-3241-42DF-94F9-48923CD1C9D2}" type="slidenum">
              <a:rPr lang="en-US"/>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639762"/>
          </a:xfrm>
        </p:spPr>
        <p:txBody>
          <a:bodyPr>
            <a:normAutofit fontScale="90000"/>
          </a:bodyPr>
          <a:lstStyle/>
          <a:p>
            <a:r>
              <a:rPr lang="en-US" b="1" smtClean="0"/>
              <a:t>Google App Engine</a:t>
            </a:r>
            <a:br>
              <a:rPr lang="en-US" b="1" smtClean="0"/>
            </a:br>
            <a:endParaRPr lang="en-US" smtClean="0"/>
          </a:p>
        </p:txBody>
      </p:sp>
      <p:sp>
        <p:nvSpPr>
          <p:cNvPr id="34819" name="Content Placeholder 2"/>
          <p:cNvSpPr>
            <a:spLocks noGrp="1"/>
          </p:cNvSpPr>
          <p:nvPr>
            <p:ph idx="1"/>
          </p:nvPr>
        </p:nvSpPr>
        <p:spPr>
          <a:xfrm>
            <a:off x="457200" y="533400"/>
            <a:ext cx="8229600" cy="5592763"/>
          </a:xfrm>
        </p:spPr>
        <p:txBody>
          <a:bodyPr/>
          <a:lstStyle/>
          <a:p>
            <a:r>
              <a:rPr lang="en-US" smtClean="0"/>
              <a:t>developers to build their own web applications utilizing the same infrastructure.</a:t>
            </a:r>
          </a:p>
          <a:p>
            <a:r>
              <a:rPr lang="en-US" smtClean="0"/>
              <a:t>integrated application environment.</a:t>
            </a:r>
          </a:p>
          <a:p>
            <a:r>
              <a:rPr lang="en-US" smtClean="0"/>
              <a:t>easy to build, easy to maintain, and easy to scale.</a:t>
            </a:r>
          </a:p>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228600" y="304800"/>
            <a:ext cx="8686800" cy="5821363"/>
          </a:xfrm>
        </p:spPr>
        <p:txBody>
          <a:bodyPr/>
          <a:lstStyle/>
          <a:p>
            <a:r>
              <a:rPr lang="en-US" smtClean="0"/>
              <a:t>Google offers a robust cloud development environment.</a:t>
            </a:r>
          </a:p>
          <a:p>
            <a:pPr lvl="1"/>
            <a:r>
              <a:rPr lang="en-US" smtClean="0"/>
              <a:t>Dynamic web serving</a:t>
            </a:r>
          </a:p>
          <a:p>
            <a:pPr lvl="1"/>
            <a:r>
              <a:rPr lang="en-US" smtClean="0"/>
              <a:t> Full support for all common web technologies</a:t>
            </a:r>
          </a:p>
          <a:p>
            <a:pPr lvl="1"/>
            <a:r>
              <a:rPr lang="en-US" smtClean="0"/>
              <a:t> Persistent storage with queries, sorting, and transactions</a:t>
            </a:r>
          </a:p>
          <a:p>
            <a:pPr lvl="1"/>
            <a:r>
              <a:rPr lang="en-US" smtClean="0"/>
              <a:t> Automatic scaling and load balancing</a:t>
            </a:r>
          </a:p>
          <a:p>
            <a:pPr lvl="1"/>
            <a:r>
              <a:rPr lang="en-US" smtClean="0"/>
              <a:t> APIs for authenticating users and sending email using Google Accounts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pic>
        <p:nvPicPr>
          <p:cNvPr id="36867" name="Picture 2"/>
          <p:cNvPicPr>
            <a:picLocks noGrp="1" noChangeAspect="1" noChangeArrowheads="1"/>
          </p:cNvPicPr>
          <p:nvPr>
            <p:ph idx="1"/>
          </p:nvPr>
        </p:nvPicPr>
        <p:blipFill>
          <a:blip r:embed="rId2"/>
          <a:srcRect/>
          <a:stretch>
            <a:fillRect/>
          </a:stretch>
        </p:blipFill>
        <p:spPr>
          <a:xfrm>
            <a:off x="204788" y="152400"/>
            <a:ext cx="8863012" cy="62484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928670"/>
            <a:ext cx="8229600" cy="533400"/>
          </a:xfrm>
        </p:spPr>
        <p:txBody>
          <a:bodyPr rtlCol="0">
            <a:normAutofit fontScale="90000"/>
          </a:bodyPr>
          <a:lstStyle/>
          <a:p>
            <a:pPr algn="l" fontAlgn="auto">
              <a:spcAft>
                <a:spcPts val="0"/>
              </a:spcAft>
              <a:defRPr/>
            </a:pPr>
            <a:r>
              <a:rPr lang="en-US" b="1" dirty="0" smtClean="0"/>
              <a:t> Pros and Cons of Cloud Computing</a:t>
            </a:r>
            <a:br>
              <a:rPr lang="en-US" b="1" dirty="0" smtClean="0"/>
            </a:br>
            <a:r>
              <a:rPr lang="en-US" b="1" dirty="0" smtClean="0">
                <a:solidFill>
                  <a:srgbClr val="00B050"/>
                </a:solidFill>
              </a:rPr>
              <a:t>Advantages</a:t>
            </a:r>
            <a:r>
              <a:rPr lang="en-US" b="1" dirty="0" smtClean="0"/>
              <a:t> </a:t>
            </a:r>
            <a:br>
              <a:rPr lang="en-US" b="1" dirty="0" smtClean="0"/>
            </a:br>
            <a:r>
              <a:rPr lang="en-US" b="1" dirty="0" smtClean="0"/>
              <a:t/>
            </a:r>
            <a:br>
              <a:rPr lang="en-US" b="1" dirty="0" smtClean="0"/>
            </a:br>
            <a:endParaRPr lang="en-US" dirty="0"/>
          </a:p>
        </p:txBody>
      </p:sp>
      <p:sp>
        <p:nvSpPr>
          <p:cNvPr id="7171" name="Content Placeholder 2"/>
          <p:cNvSpPr>
            <a:spLocks noGrp="1"/>
          </p:cNvSpPr>
          <p:nvPr>
            <p:ph idx="1"/>
          </p:nvPr>
        </p:nvSpPr>
        <p:spPr>
          <a:xfrm>
            <a:off x="457200" y="1143000"/>
            <a:ext cx="8229600" cy="5715000"/>
          </a:xfrm>
        </p:spPr>
        <p:txBody>
          <a:bodyPr/>
          <a:lstStyle/>
          <a:p>
            <a:pPr>
              <a:lnSpc>
                <a:spcPct val="120000"/>
              </a:lnSpc>
            </a:pPr>
            <a:r>
              <a:rPr lang="en-US" b="1" dirty="0" smtClean="0"/>
              <a:t>Lower-Cost Computers for Users</a:t>
            </a:r>
          </a:p>
          <a:p>
            <a:pPr>
              <a:lnSpc>
                <a:spcPct val="120000"/>
              </a:lnSpc>
            </a:pPr>
            <a:r>
              <a:rPr lang="en-US" b="1" dirty="0" smtClean="0"/>
              <a:t>Improved Performance</a:t>
            </a:r>
          </a:p>
          <a:p>
            <a:pPr>
              <a:lnSpc>
                <a:spcPct val="120000"/>
              </a:lnSpc>
            </a:pPr>
            <a:r>
              <a:rPr lang="en-US" b="1" dirty="0" smtClean="0"/>
              <a:t>Lower IT Infrastructure Costs</a:t>
            </a:r>
          </a:p>
          <a:p>
            <a:pPr>
              <a:lnSpc>
                <a:spcPct val="120000"/>
              </a:lnSpc>
            </a:pPr>
            <a:r>
              <a:rPr lang="en-US" b="1" dirty="0" smtClean="0"/>
              <a:t>Fewer Maintenance Issues</a:t>
            </a:r>
          </a:p>
          <a:p>
            <a:pPr>
              <a:lnSpc>
                <a:spcPct val="120000"/>
              </a:lnSpc>
            </a:pPr>
            <a:r>
              <a:rPr lang="en-US" b="1" dirty="0" smtClean="0"/>
              <a:t>Lower Software Costs</a:t>
            </a:r>
          </a:p>
          <a:p>
            <a:pPr>
              <a:lnSpc>
                <a:spcPct val="120000"/>
              </a:lnSpc>
            </a:pPr>
            <a:r>
              <a:rPr lang="en-US" b="1" dirty="0" smtClean="0"/>
              <a:t>Instant Software Updates</a:t>
            </a:r>
          </a:p>
          <a:p>
            <a:pPr>
              <a:lnSpc>
                <a:spcPct val="120000"/>
              </a:lnSpc>
            </a:pPr>
            <a:r>
              <a:rPr lang="en-US" b="1" dirty="0" smtClean="0"/>
              <a:t>Increased Computing Power</a:t>
            </a:r>
          </a:p>
          <a:p>
            <a:pPr>
              <a:lnSpc>
                <a:spcPct val="120000"/>
              </a:lnSpc>
            </a:pPr>
            <a:r>
              <a:rPr lang="en-US" b="1" dirty="0" smtClean="0"/>
              <a:t>Unlimited Storage Capacity</a:t>
            </a:r>
          </a:p>
          <a:p>
            <a:pPr>
              <a:lnSpc>
                <a:spcPct val="150000"/>
              </a:lnSpc>
            </a:pPr>
            <a:endParaRPr lang="en-US" sz="2400" dirty="0" smtClean="0"/>
          </a:p>
        </p:txBody>
      </p:sp>
      <p:sp>
        <p:nvSpPr>
          <p:cNvPr id="4" name="Slide Number Placeholder 3"/>
          <p:cNvSpPr>
            <a:spLocks noGrp="1"/>
          </p:cNvSpPr>
          <p:nvPr>
            <p:ph type="sldNum" sz="quarter" idx="12"/>
          </p:nvPr>
        </p:nvSpPr>
        <p:spPr/>
        <p:txBody>
          <a:bodyPr/>
          <a:lstStyle/>
          <a:p>
            <a:pPr>
              <a:defRPr/>
            </a:pPr>
            <a:fld id="{8820C0B1-F06D-4CD6-BEAD-C99AF0EF6A57}" type="slidenum">
              <a:rPr lang="en-US"/>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pic>
        <p:nvPicPr>
          <p:cNvPr id="37891" name="Picture 2"/>
          <p:cNvPicPr>
            <a:picLocks noGrp="1" noChangeAspect="1" noChangeArrowheads="1"/>
          </p:cNvPicPr>
          <p:nvPr>
            <p:ph idx="1"/>
          </p:nvPr>
        </p:nvPicPr>
        <p:blipFill>
          <a:blip r:embed="rId2"/>
          <a:srcRect/>
          <a:stretch>
            <a:fillRect/>
          </a:stretch>
        </p:blipFill>
        <p:spPr>
          <a:xfrm>
            <a:off x="228600" y="304800"/>
            <a:ext cx="8686800" cy="59436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pic>
        <p:nvPicPr>
          <p:cNvPr id="38915" name="Picture 2"/>
          <p:cNvPicPr>
            <a:picLocks noGrp="1" noChangeAspect="1" noChangeArrowheads="1"/>
          </p:cNvPicPr>
          <p:nvPr>
            <p:ph idx="1"/>
          </p:nvPr>
        </p:nvPicPr>
        <p:blipFill>
          <a:blip r:embed="rId2"/>
          <a:srcRect/>
          <a:stretch>
            <a:fillRect/>
          </a:stretch>
        </p:blipFill>
        <p:spPr>
          <a:xfrm>
            <a:off x="228600" y="228600"/>
            <a:ext cx="8610600" cy="61722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pic>
        <p:nvPicPr>
          <p:cNvPr id="39939" name="Picture 2"/>
          <p:cNvPicPr>
            <a:picLocks noGrp="1" noChangeAspect="1" noChangeArrowheads="1"/>
          </p:cNvPicPr>
          <p:nvPr>
            <p:ph idx="1"/>
          </p:nvPr>
        </p:nvPicPr>
        <p:blipFill>
          <a:blip r:embed="rId2"/>
          <a:srcRect/>
          <a:stretch>
            <a:fillRect/>
          </a:stretch>
        </p:blipFill>
        <p:spPr>
          <a:xfrm>
            <a:off x="304800" y="304800"/>
            <a:ext cx="8534400" cy="6124596"/>
          </a:xfrm>
          <a:noFill/>
        </p:spPr>
      </p:pic>
      <p:pic>
        <p:nvPicPr>
          <p:cNvPr id="7" name="Picture 2"/>
          <p:cNvPicPr>
            <a:picLocks noChangeAspect="1" noChangeArrowheads="1"/>
          </p:cNvPicPr>
          <p:nvPr/>
        </p:nvPicPr>
        <p:blipFill>
          <a:blip r:embed="rId3"/>
          <a:srcRect/>
          <a:stretch>
            <a:fillRect/>
          </a:stretch>
        </p:blipFill>
        <p:spPr bwMode="auto">
          <a:xfrm>
            <a:off x="0" y="-285776"/>
            <a:ext cx="9753600" cy="7315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304800"/>
            <a:ext cx="8229600" cy="5821363"/>
          </a:xfrm>
        </p:spPr>
        <p:txBody>
          <a:bodyPr/>
          <a:lstStyle/>
          <a:p>
            <a:pPr>
              <a:lnSpc>
                <a:spcPct val="150000"/>
              </a:lnSpc>
            </a:pPr>
            <a:r>
              <a:rPr lang="en-US" b="1" smtClean="0"/>
              <a:t>Increased Data Safety</a:t>
            </a:r>
          </a:p>
          <a:p>
            <a:pPr>
              <a:lnSpc>
                <a:spcPct val="150000"/>
              </a:lnSpc>
            </a:pPr>
            <a:r>
              <a:rPr lang="en-US" b="1" smtClean="0"/>
              <a:t>Improved Compatibility Between Operating Systems</a:t>
            </a:r>
          </a:p>
          <a:p>
            <a:r>
              <a:rPr lang="en-US" b="1" smtClean="0"/>
              <a:t>Improved Document Format Compatibility</a:t>
            </a:r>
          </a:p>
          <a:p>
            <a:r>
              <a:rPr lang="en-US" b="1" smtClean="0"/>
              <a:t>Easier Group Collaboration</a:t>
            </a:r>
          </a:p>
          <a:p>
            <a:r>
              <a:rPr lang="en-US" b="1" smtClean="0"/>
              <a:t>Universal Access to Documents</a:t>
            </a:r>
          </a:p>
          <a:p>
            <a:r>
              <a:rPr lang="en-US" b="1" smtClean="0"/>
              <a:t>Latest Version Availability</a:t>
            </a:r>
          </a:p>
          <a:p>
            <a:r>
              <a:rPr lang="en-US" b="1" smtClean="0"/>
              <a:t>Removes the Tether to Specific Devices</a:t>
            </a:r>
          </a:p>
          <a:p>
            <a:endParaRPr lang="en-US" smtClean="0"/>
          </a:p>
        </p:txBody>
      </p:sp>
      <p:sp>
        <p:nvSpPr>
          <p:cNvPr id="4" name="Slide Number Placeholder 3"/>
          <p:cNvSpPr>
            <a:spLocks noGrp="1"/>
          </p:cNvSpPr>
          <p:nvPr>
            <p:ph type="sldNum" sz="quarter" idx="12"/>
          </p:nvPr>
        </p:nvSpPr>
        <p:spPr/>
        <p:txBody>
          <a:bodyPr/>
          <a:lstStyle/>
          <a:p>
            <a:pPr>
              <a:defRPr/>
            </a:pPr>
            <a:fld id="{167E5348-7945-4E87-9ABC-6D6126F31448}"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487363"/>
          </a:xfrm>
        </p:spPr>
        <p:txBody>
          <a:bodyPr rtlCol="0">
            <a:normAutofit fontScale="90000"/>
          </a:bodyPr>
          <a:lstStyle/>
          <a:p>
            <a:pPr algn="l" eaLnBrk="1" fontAlgn="auto" hangingPunct="1">
              <a:spcAft>
                <a:spcPts val="0"/>
              </a:spcAft>
              <a:defRPr/>
            </a:pPr>
            <a:r>
              <a:rPr lang="en-US" sz="3400" b="1" dirty="0" smtClean="0">
                <a:solidFill>
                  <a:srgbClr val="FF0000"/>
                </a:solidFill>
              </a:rPr>
              <a:t/>
            </a:r>
            <a:br>
              <a:rPr lang="en-US" sz="3400" b="1" dirty="0" smtClean="0">
                <a:solidFill>
                  <a:srgbClr val="FF0000"/>
                </a:solidFill>
              </a:rPr>
            </a:br>
            <a:r>
              <a:rPr lang="en-US" sz="3400" b="1" dirty="0" smtClean="0"/>
              <a:t>Disadvantages</a:t>
            </a:r>
            <a:r>
              <a:rPr lang="en-US" sz="3400" b="1" dirty="0" smtClean="0">
                <a:solidFill>
                  <a:srgbClr val="FF0000"/>
                </a:solidFill>
              </a:rPr>
              <a:t> </a:t>
            </a:r>
            <a:r>
              <a:rPr lang="en-US" sz="3400" b="1" dirty="0" smtClean="0"/>
              <a:t>of Cloud Development</a:t>
            </a:r>
            <a:endParaRPr lang="en-US" sz="3400" dirty="0" smtClean="0">
              <a:solidFill>
                <a:srgbClr val="FF0000"/>
              </a:solidFill>
            </a:endParaRPr>
          </a:p>
        </p:txBody>
      </p:sp>
      <p:sp>
        <p:nvSpPr>
          <p:cNvPr id="9219" name="Content Placeholder 2"/>
          <p:cNvSpPr>
            <a:spLocks noGrp="1"/>
          </p:cNvSpPr>
          <p:nvPr>
            <p:ph idx="1"/>
          </p:nvPr>
        </p:nvSpPr>
        <p:spPr>
          <a:xfrm>
            <a:off x="428596" y="1000108"/>
            <a:ext cx="8229600" cy="5440363"/>
          </a:xfrm>
        </p:spPr>
        <p:txBody>
          <a:bodyPr/>
          <a:lstStyle/>
          <a:p>
            <a:pPr eaLnBrk="1" hangingPunct="1">
              <a:lnSpc>
                <a:spcPct val="150000"/>
              </a:lnSpc>
            </a:pPr>
            <a:r>
              <a:rPr lang="en-US" dirty="0" smtClean="0"/>
              <a:t>Is it secure?</a:t>
            </a:r>
          </a:p>
          <a:p>
            <a:pPr eaLnBrk="1" hangingPunct="1">
              <a:lnSpc>
                <a:spcPct val="150000"/>
              </a:lnSpc>
            </a:pPr>
            <a:r>
              <a:rPr lang="en-US" dirty="0" smtClean="0"/>
              <a:t>if the cloud computing host goes offline.</a:t>
            </a:r>
          </a:p>
          <a:p>
            <a:pPr eaLnBrk="1" hangingPunct="1">
              <a:lnSpc>
                <a:spcPct val="150000"/>
              </a:lnSpc>
              <a:buFont typeface="Arial" pitchFamily="34" charset="0"/>
              <a:buNone/>
            </a:pPr>
            <a:r>
              <a:rPr lang="en-US" sz="1800" dirty="0" smtClean="0"/>
              <a:t>      (Amazon’s EC2 service suffered a massive outage on February 15, 2008 )</a:t>
            </a:r>
          </a:p>
          <a:p>
            <a:pPr eaLnBrk="1" hangingPunct="1">
              <a:lnSpc>
                <a:spcPct val="150000"/>
              </a:lnSpc>
              <a:buFont typeface="Arial" pitchFamily="34" charset="0"/>
              <a:buNone/>
            </a:pPr>
            <a:endParaRPr lang="en-US" sz="1800" dirty="0" smtClean="0"/>
          </a:p>
          <a:p>
            <a:pPr eaLnBrk="1" hangingPunct="1">
              <a:lnSpc>
                <a:spcPct val="150000"/>
              </a:lnSpc>
            </a:pPr>
            <a:r>
              <a:rPr lang="en-US" dirty="0" smtClean="0"/>
              <a:t>Platform go down and your data disappear</a:t>
            </a:r>
          </a:p>
          <a:p>
            <a:pPr eaLnBrk="1" hangingPunct="1">
              <a:lnSpc>
                <a:spcPct val="150000"/>
              </a:lnSpc>
            </a:pPr>
            <a:r>
              <a:rPr lang="en-US" dirty="0" smtClean="0"/>
              <a:t>third-party cloud platform</a:t>
            </a:r>
          </a:p>
          <a:p>
            <a:pPr eaLnBrk="1" hangingPunct="1">
              <a:lnSpc>
                <a:spcPct val="150000"/>
              </a:lnSpc>
              <a:buFont typeface="Arial" pitchFamily="34" charset="0"/>
              <a:buNone/>
            </a:pPr>
            <a:r>
              <a:rPr lang="en-US" sz="1800" dirty="0" smtClean="0"/>
              <a:t>	  no other physical backup, that data can be at risk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86808" cy="1143000"/>
          </a:xfrm>
        </p:spPr>
        <p:txBody>
          <a:bodyPr/>
          <a:lstStyle/>
          <a:p>
            <a:r>
              <a:rPr lang="en-US" dirty="0" smtClean="0"/>
              <a:t>Pros and Cons</a:t>
            </a:r>
            <a:endParaRPr lang="en-IN" dirty="0"/>
          </a:p>
        </p:txBody>
      </p:sp>
      <p:pic>
        <p:nvPicPr>
          <p:cNvPr id="4" name="Picture 2"/>
          <p:cNvPicPr>
            <a:picLocks noGrp="1" noChangeAspect="1" noChangeArrowheads="1"/>
          </p:cNvPicPr>
          <p:nvPr>
            <p:ph idx="1"/>
          </p:nvPr>
        </p:nvPicPr>
        <p:blipFill>
          <a:blip r:embed="rId2"/>
          <a:srcRect t="6955" b="5046"/>
          <a:stretch>
            <a:fillRect/>
          </a:stretch>
        </p:blipFill>
        <p:spPr bwMode="auto">
          <a:xfrm>
            <a:off x="1285852" y="1214422"/>
            <a:ext cx="6706300" cy="5197186"/>
          </a:xfrm>
          <a:prstGeom prst="rect">
            <a:avLst/>
          </a:prstGeom>
          <a:noFill/>
          <a:ln w="9525">
            <a:noFill/>
            <a:round/>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86058"/>
            <a:ext cx="8229600" cy="1143000"/>
          </a:xfrm>
        </p:spPr>
        <p:txBody>
          <a:bodyPr>
            <a:normAutofit fontScale="90000"/>
          </a:bodyPr>
          <a:lstStyle/>
          <a:p>
            <a:r>
              <a:rPr lang="en-IN" dirty="0"/>
              <a:t>Types of Cloud Service </a:t>
            </a:r>
            <a:r>
              <a:rPr lang="en-IN" dirty="0" smtClean="0"/>
              <a:t>Development</a:t>
            </a:r>
            <a:br>
              <a:rPr lang="en-IN" dirty="0" smtClean="0"/>
            </a:br>
            <a:r>
              <a:rPr lang="en-IN" dirty="0" smtClean="0"/>
              <a:t/>
            </a:r>
            <a:br>
              <a:rPr lang="en-IN" dirty="0" smtClean="0"/>
            </a:br>
            <a:r>
              <a:rPr lang="en-IN" dirty="0" smtClean="0"/>
              <a:t>- </a:t>
            </a:r>
            <a:r>
              <a:rPr lang="en-IN" dirty="0" err="1" smtClean="0"/>
              <a:t>Iaas</a:t>
            </a:r>
            <a:r>
              <a:rPr lang="en-IN" dirty="0" smtClean="0"/>
              <a:t/>
            </a:r>
            <a:br>
              <a:rPr lang="en-IN" dirty="0" smtClean="0"/>
            </a:br>
            <a:r>
              <a:rPr lang="en-IN" dirty="0" smtClean="0"/>
              <a:t>- </a:t>
            </a:r>
            <a:r>
              <a:rPr lang="en-IN" dirty="0" err="1" smtClean="0"/>
              <a:t>Paas</a:t>
            </a:r>
            <a:r>
              <a:rPr lang="en-IN" dirty="0" smtClean="0"/>
              <a:t/>
            </a:r>
            <a:br>
              <a:rPr lang="en-IN" dirty="0" smtClean="0"/>
            </a:br>
            <a:r>
              <a:rPr lang="en-IN" dirty="0" smtClean="0"/>
              <a:t>- </a:t>
            </a:r>
            <a:r>
              <a:rPr lang="en-IN" dirty="0" err="1" smtClean="0"/>
              <a:t>Saas</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Software as a Service? (</a:t>
            </a:r>
            <a:r>
              <a:rPr lang="en-US" dirty="0" err="1" smtClean="0"/>
              <a:t>SaaS</a:t>
            </a:r>
            <a:r>
              <a:rPr lang="en-US" dirty="0" smtClean="0"/>
              <a:t>)</a:t>
            </a:r>
            <a:endParaRPr lang="en-IN" dirty="0"/>
          </a:p>
        </p:txBody>
      </p:sp>
      <p:sp>
        <p:nvSpPr>
          <p:cNvPr id="3" name="Content Placeholder 2"/>
          <p:cNvSpPr>
            <a:spLocks noGrp="1"/>
          </p:cNvSpPr>
          <p:nvPr>
            <p:ph idx="1"/>
          </p:nvPr>
        </p:nvSpPr>
        <p:spPr/>
        <p:txBody>
          <a:bodyPr/>
          <a:lstStyle/>
          <a:p>
            <a:r>
              <a:rPr lang="en-US" dirty="0" err="1"/>
              <a:t>SaaS</a:t>
            </a:r>
            <a:r>
              <a:rPr lang="en-US" dirty="0"/>
              <a:t> is a software delivery methodology that provides  licensed multi-tenant access to software and its functions remotely as a Web-based service. </a:t>
            </a:r>
            <a:br>
              <a:rPr lang="en-US" dirty="0"/>
            </a:br>
            <a:endParaRPr lang="en-US" dirty="0"/>
          </a:p>
          <a:p>
            <a:pPr lvl="1"/>
            <a:r>
              <a:rPr lang="en-US" sz="3000" dirty="0" smtClean="0"/>
              <a:t>Usually billed based on usage</a:t>
            </a:r>
          </a:p>
          <a:p>
            <a:pPr lvl="1"/>
            <a:r>
              <a:rPr lang="en-US" sz="3000" dirty="0" smtClean="0"/>
              <a:t>Usually multi tenant environment</a:t>
            </a:r>
          </a:p>
          <a:p>
            <a:pPr lvl="1"/>
            <a:r>
              <a:rPr lang="en-US" sz="3000" dirty="0" smtClean="0"/>
              <a:t>Highly scalable architecture</a:t>
            </a: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1457</Words>
  <Application>Microsoft Office PowerPoint</Application>
  <PresentationFormat>On-screen Show (4:3)</PresentationFormat>
  <Paragraphs>193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Web Based Application</vt:lpstr>
      <vt:lpstr>Why Develop Web-Based Applications?</vt:lpstr>
      <vt:lpstr>Essentials of Creating Web-Based Applications  </vt:lpstr>
      <vt:lpstr> Pros and Cons of Cloud Computing Advantages   </vt:lpstr>
      <vt:lpstr>Slide 5</vt:lpstr>
      <vt:lpstr> Disadvantages of Cloud Development</vt:lpstr>
      <vt:lpstr>Pros and Cons</vt:lpstr>
      <vt:lpstr>Types of Cloud Service Development  - Iaas - Paas - Saas</vt:lpstr>
      <vt:lpstr>What is Software as a Service? (SaaS)</vt:lpstr>
      <vt:lpstr>SaaS Examples</vt:lpstr>
      <vt:lpstr>Infrastructure as a Service (IaaS)</vt:lpstr>
      <vt:lpstr>IaaS Examples</vt:lpstr>
      <vt:lpstr>Platform as a Service (PaaS)</vt:lpstr>
      <vt:lpstr>PaaS Examples</vt:lpstr>
      <vt:lpstr>DEVELOPING CLOUD SERVICES</vt:lpstr>
      <vt:lpstr>Web Services</vt:lpstr>
      <vt:lpstr>Advantages  of web services  </vt:lpstr>
      <vt:lpstr>What are Web Services? </vt:lpstr>
      <vt:lpstr>How Does it Work? </vt:lpstr>
      <vt:lpstr>Slide 20</vt:lpstr>
      <vt:lpstr>Slide 21</vt:lpstr>
      <vt:lpstr>Interoperability has Highest Priority </vt:lpstr>
      <vt:lpstr>Slide 23</vt:lpstr>
      <vt:lpstr>Web Services take Web-applications to the Next Level </vt:lpstr>
      <vt:lpstr>Web Services have Two Types of Uses </vt:lpstr>
      <vt:lpstr>What is SOAP? </vt:lpstr>
      <vt:lpstr>What is WSDL? </vt:lpstr>
      <vt:lpstr>What is UDDI? </vt:lpstr>
      <vt:lpstr>On Demand Computing </vt:lpstr>
      <vt:lpstr>Slide 30</vt:lpstr>
      <vt:lpstr>Slide 31</vt:lpstr>
      <vt:lpstr>Discovering Cloud Services Development Services and Tools </vt:lpstr>
      <vt:lpstr>Slide 33</vt:lpstr>
      <vt:lpstr>Amazon EC2 Functionality </vt:lpstr>
      <vt:lpstr>Service Highlights </vt:lpstr>
      <vt:lpstr>Slide 36</vt:lpstr>
      <vt:lpstr>Google App Engine </vt:lpstr>
      <vt:lpstr>Slide 38</vt:lpstr>
      <vt:lpstr>Slide 39</vt:lpstr>
      <vt:lpstr>Slide 40</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CLOUD SERVICES</dc:title>
  <dc:creator>user</dc:creator>
  <cp:lastModifiedBy>12mit381</cp:lastModifiedBy>
  <cp:revision>17</cp:revision>
  <dcterms:created xsi:type="dcterms:W3CDTF">2013-07-03T14:47:48Z</dcterms:created>
  <dcterms:modified xsi:type="dcterms:W3CDTF">2013-07-04T02:54:34Z</dcterms:modified>
</cp:coreProperties>
</file>