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9" r:id="rId4"/>
    <p:sldId id="260" r:id="rId5"/>
    <p:sldId id="282" r:id="rId6"/>
    <p:sldId id="274" r:id="rId7"/>
    <p:sldId id="280" r:id="rId8"/>
    <p:sldId id="263" r:id="rId9"/>
    <p:sldId id="265" r:id="rId10"/>
    <p:sldId id="266" r:id="rId11"/>
    <p:sldId id="268" r:id="rId12"/>
    <p:sldId id="270" r:id="rId13"/>
    <p:sldId id="278"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C0349C-1B17-4F06-AAA9-12C495CE6F4F}" type="datetimeFigureOut">
              <a:rPr lang="en-US" smtClean="0"/>
              <a:pPr/>
              <a:t>7/2/2013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1280C-5783-4D27-99EF-08E02C2260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F199A9-BCF7-4501-A480-7C8DFED20C61}"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6CBAB4-D65A-4099-A297-65330F8889BF}"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2A0544-525B-425D-94DC-D9C47828CF37}"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8DBFCC-467A-42FB-9361-795F96F0F8A3}" type="slidenum">
              <a:rPr lang="en-US" smtClean="0"/>
              <a:pPr fontAlgn="base">
                <a:spcBef>
                  <a:spcPct val="0"/>
                </a:spcBef>
                <a:spcAft>
                  <a:spcPct val="0"/>
                </a:spcAft>
                <a:defRPr/>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B91BC2-3536-49C1-B6E5-C7063601234D}"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91BC2-3536-49C1-B6E5-C7063601234D}"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91BC2-3536-49C1-B6E5-C7063601234D}"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91BC2-3536-49C1-B6E5-C7063601234D}"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91BC2-3536-49C1-B6E5-C7063601234D}" type="datetimeFigureOut">
              <a:rPr lang="en-US" smtClean="0"/>
              <a:pPr/>
              <a:t>7/2/2013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B91BC2-3536-49C1-B6E5-C7063601234D}"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B91BC2-3536-49C1-B6E5-C7063601234D}" type="datetimeFigureOut">
              <a:rPr lang="en-US" smtClean="0"/>
              <a:pPr/>
              <a:t>7/2/2013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B91BC2-3536-49C1-B6E5-C7063601234D}" type="datetimeFigureOut">
              <a:rPr lang="en-US" smtClean="0"/>
              <a:pPr/>
              <a:t>7/2/2013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91BC2-3536-49C1-B6E5-C7063601234D}" type="datetimeFigureOut">
              <a:rPr lang="en-US" smtClean="0"/>
              <a:pPr/>
              <a:t>7/2/2013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91BC2-3536-49C1-B6E5-C7063601234D}"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91BC2-3536-49C1-B6E5-C7063601234D}" type="datetimeFigureOut">
              <a:rPr lang="en-US" smtClean="0"/>
              <a:pPr/>
              <a:t>7/2/2013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4DE24C-570B-4F8C-A77F-3FA482388B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91BC2-3536-49C1-B6E5-C7063601234D}" type="datetimeFigureOut">
              <a:rPr lang="en-US" smtClean="0"/>
              <a:pPr/>
              <a:t>7/2/2013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4DE24C-570B-4F8C-A77F-3FA482388B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www.salesforce.com/crm/sales-force-automation/" TargetMode="External"/><Relationship Id="rId13" Type="http://schemas.openxmlformats.org/officeDocument/2006/relationships/hyperlink" Target="http://code.google.com/appengine/" TargetMode="External"/><Relationship Id="rId18" Type="http://schemas.openxmlformats.org/officeDocument/2006/relationships/hyperlink" Target="http://www.cisco.com/en/US/netsol/ns976/index.html" TargetMode="External"/><Relationship Id="rId3" Type="http://schemas.openxmlformats.org/officeDocument/2006/relationships/hyperlink" Target="http://aws.amazon.com/" TargetMode="External"/><Relationship Id="rId7" Type="http://schemas.openxmlformats.org/officeDocument/2006/relationships/hyperlink" Target="http://www.salesforce.com/" TargetMode="External"/><Relationship Id="rId12" Type="http://schemas.openxmlformats.org/officeDocument/2006/relationships/hyperlink" Target="http://www.google.com/apps/" TargetMode="External"/><Relationship Id="rId17" Type="http://schemas.openxmlformats.org/officeDocument/2006/relationships/hyperlink" Target="http://www.3par.com/index.html" TargetMode="External"/><Relationship Id="rId2" Type="http://schemas.openxmlformats.org/officeDocument/2006/relationships/hyperlink" Target="http://cloudcomputing.sys-con.com/node/1513491" TargetMode="External"/><Relationship Id="rId16" Type="http://schemas.openxmlformats.org/officeDocument/2006/relationships/hyperlink" Target="http://www.rackspace.com/index.php" TargetMode="External"/><Relationship Id="rId20" Type="http://schemas.openxmlformats.org/officeDocument/2006/relationships/hyperlink" Target="https://www.synaptic.att.com/" TargetMode="External"/><Relationship Id="rId1" Type="http://schemas.openxmlformats.org/officeDocument/2006/relationships/slideLayout" Target="../slideLayouts/slideLayout2.xml"/><Relationship Id="rId6" Type="http://schemas.openxmlformats.org/officeDocument/2006/relationships/hyperlink" Target="http://aws.amazon.com/vpc/" TargetMode="External"/><Relationship Id="rId11" Type="http://schemas.openxmlformats.org/officeDocument/2006/relationships/hyperlink" Target="http://www.salesforce.com/chatter/" TargetMode="External"/><Relationship Id="rId5" Type="http://schemas.openxmlformats.org/officeDocument/2006/relationships/hyperlink" Target="http://aws.amazon.com/s3/" TargetMode="External"/><Relationship Id="rId15" Type="http://schemas.openxmlformats.org/officeDocument/2006/relationships/hyperlink" Target="http://www.vmware.com/" TargetMode="External"/><Relationship Id="rId10" Type="http://schemas.openxmlformats.org/officeDocument/2006/relationships/hyperlink" Target="http://www.salesforce.com/platform/" TargetMode="External"/><Relationship Id="rId19" Type="http://schemas.openxmlformats.org/officeDocument/2006/relationships/hyperlink" Target="http://www.ibm.com/ibm/cloud/" TargetMode="External"/><Relationship Id="rId4" Type="http://schemas.openxmlformats.org/officeDocument/2006/relationships/hyperlink" Target="http://aws.amazon.com/ec2/" TargetMode="External"/><Relationship Id="rId9" Type="http://schemas.openxmlformats.org/officeDocument/2006/relationships/hyperlink" Target="http://www.salesforce.com/crm/customer-service-support/" TargetMode="External"/><Relationship Id="rId14" Type="http://schemas.openxmlformats.org/officeDocument/2006/relationships/hyperlink" Target="http://www.citrix.com/lang/English/home.asp"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3tera.com/" TargetMode="External"/><Relationship Id="rId13" Type="http://schemas.openxmlformats.org/officeDocument/2006/relationships/hyperlink" Target="http://www.cohesiveft.com/" TargetMode="External"/><Relationship Id="rId18" Type="http://schemas.openxmlformats.org/officeDocument/2006/relationships/hyperlink" Target="http://www.appzero.com/" TargetMode="External"/><Relationship Id="rId3" Type="http://schemas.openxmlformats.org/officeDocument/2006/relationships/hyperlink" Target="http://www.rpath.com/corp/" TargetMode="External"/><Relationship Id="rId21" Type="http://schemas.openxmlformats.org/officeDocument/2006/relationships/hyperlink" Target="http://www.elastra.com/" TargetMode="External"/><Relationship Id="rId7" Type="http://schemas.openxmlformats.org/officeDocument/2006/relationships/hyperlink" Target="http://www.gogrid.com/" TargetMode="External"/><Relationship Id="rId12" Type="http://schemas.openxmlformats.org/officeDocument/2006/relationships/hyperlink" Target="http://www.eucalyptus.com/" TargetMode="External"/><Relationship Id="rId17" Type="http://schemas.openxmlformats.org/officeDocument/2006/relationships/hyperlink" Target="http://www.relationalnetworks.com/" TargetMode="External"/><Relationship Id="rId2" Type="http://schemas.openxmlformats.org/officeDocument/2006/relationships/hyperlink" Target="http://www.verizonbusiness.com/us/products/itsolutions/caas/?&amp;src=/us/products/contactcenter/quality/" TargetMode="External"/><Relationship Id="rId16" Type="http://schemas.openxmlformats.org/officeDocument/2006/relationships/hyperlink" Target="http://www.appirio.com/products/CloudConnect.php" TargetMode="External"/><Relationship Id="rId20" Type="http://schemas.openxmlformats.org/officeDocument/2006/relationships/hyperlink" Target="http://us.intacct.com/" TargetMode="External"/><Relationship Id="rId1" Type="http://schemas.openxmlformats.org/officeDocument/2006/relationships/slideLayout" Target="../slideLayouts/slideLayout2.xml"/><Relationship Id="rId6" Type="http://schemas.openxmlformats.org/officeDocument/2006/relationships/hyperlink" Target="http://www.joyent.com/" TargetMode="External"/><Relationship Id="rId11" Type="http://schemas.openxmlformats.org/officeDocument/2006/relationships/hyperlink" Target="http://www.zuora.com/" TargetMode="External"/><Relationship Id="rId5" Type="http://schemas.openxmlformats.org/officeDocument/2006/relationships/hyperlink" Target="http://www.rightscale.com/" TargetMode="External"/><Relationship Id="rId15" Type="http://schemas.openxmlformats.org/officeDocument/2006/relationships/hyperlink" Target="http://www.redhat.com/solutions/cloud/" TargetMode="External"/><Relationship Id="rId10" Type="http://schemas.openxmlformats.org/officeDocument/2006/relationships/hyperlink" Target="http://www.netsuite.com/portal/home.shtml" TargetMode="External"/><Relationship Id="rId19" Type="http://schemas.openxmlformats.org/officeDocument/2006/relationships/hyperlink" Target="http://www.enomaly.com/" TargetMode="External"/><Relationship Id="rId4" Type="http://schemas.openxmlformats.org/officeDocument/2006/relationships/hyperlink" Target="http://www.appistry.com/" TargetMode="External"/><Relationship Id="rId9" Type="http://schemas.openxmlformats.org/officeDocument/2006/relationships/hyperlink" Target="http://www.microsoft.com/cloud/" TargetMode="External"/><Relationship Id="rId14" Type="http://schemas.openxmlformats.org/officeDocument/2006/relationships/hyperlink" Target="http://www.boomi.com/"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7772400" cy="1295399"/>
          </a:xfrm>
        </p:spPr>
        <p:txBody>
          <a:bodyPr>
            <a:normAutofit fontScale="90000"/>
          </a:bodyPr>
          <a:lstStyle/>
          <a:p>
            <a:r>
              <a:rPr lang="en-US" b="1" dirty="0" smtClean="0">
                <a:latin typeface="Times New Roman" pitchFamily="18" charset="0"/>
                <a:cs typeface="Times New Roman" pitchFamily="18" charset="0"/>
              </a:rPr>
              <a:t>UNIT I  - UNDERSTANDING CLOUD COMPUTING </a:t>
            </a:r>
            <a:br>
              <a:rPr lang="en-US" b="1" dirty="0" smtClean="0">
                <a:latin typeface="Times New Roman" pitchFamily="18" charset="0"/>
                <a:cs typeface="Times New Roman" pitchFamily="18" charset="0"/>
              </a:rPr>
            </a:br>
            <a:endParaRPr lang="en-US" dirty="0"/>
          </a:p>
        </p:txBody>
      </p:sp>
      <p:sp>
        <p:nvSpPr>
          <p:cNvPr id="3" name="Subtitle 2"/>
          <p:cNvSpPr>
            <a:spLocks noGrp="1"/>
          </p:cNvSpPr>
          <p:nvPr>
            <p:ph type="subTitle" idx="1"/>
          </p:nvPr>
        </p:nvSpPr>
        <p:spPr>
          <a:xfrm>
            <a:off x="1371600" y="2743200"/>
            <a:ext cx="6400800" cy="2895600"/>
          </a:xfrm>
        </p:spPr>
        <p:txBody>
          <a:bodyPr>
            <a:normAutofit fontScale="62500" lnSpcReduction="20000"/>
          </a:bodyPr>
          <a:lstStyle/>
          <a:p>
            <a:pPr algn="l">
              <a:buFont typeface="Wingdings" pitchFamily="2" charset="2"/>
              <a:buChar char="Ø"/>
            </a:pPr>
            <a:r>
              <a:rPr lang="en-US" dirty="0" smtClean="0">
                <a:latin typeface="Times New Roman" pitchFamily="18" charset="0"/>
                <a:cs typeface="Times New Roman" pitchFamily="18" charset="0"/>
              </a:rPr>
              <a:t>Cloud Computing – </a:t>
            </a:r>
          </a:p>
          <a:p>
            <a:pPr algn="l">
              <a:buFont typeface="Wingdings" pitchFamily="2" charset="2"/>
              <a:buChar char="Ø"/>
            </a:pPr>
            <a:r>
              <a:rPr lang="en-US" dirty="0" smtClean="0">
                <a:latin typeface="Times New Roman" pitchFamily="18" charset="0"/>
                <a:cs typeface="Times New Roman" pitchFamily="18" charset="0"/>
              </a:rPr>
              <a:t>History of Cloud Computing – </a:t>
            </a:r>
          </a:p>
          <a:p>
            <a:pPr algn="l">
              <a:buFont typeface="Wingdings" pitchFamily="2" charset="2"/>
              <a:buChar char="Ø"/>
            </a:pPr>
            <a:r>
              <a:rPr lang="en-US" dirty="0" smtClean="0">
                <a:latin typeface="Times New Roman" pitchFamily="18" charset="0"/>
                <a:cs typeface="Times New Roman" pitchFamily="18" charset="0"/>
              </a:rPr>
              <a:t>Cloud Architecture – </a:t>
            </a:r>
          </a:p>
          <a:p>
            <a:pPr algn="l">
              <a:buFont typeface="Wingdings" pitchFamily="2" charset="2"/>
              <a:buChar char="Ø"/>
            </a:pPr>
            <a:r>
              <a:rPr lang="en-US" dirty="0" smtClean="0">
                <a:latin typeface="Times New Roman" pitchFamily="18" charset="0"/>
                <a:cs typeface="Times New Roman" pitchFamily="18" charset="0"/>
              </a:rPr>
              <a:t>Cloud Storage – </a:t>
            </a:r>
          </a:p>
          <a:p>
            <a:pPr algn="l">
              <a:buFont typeface="Wingdings" pitchFamily="2" charset="2"/>
              <a:buChar char="Ø"/>
            </a:pPr>
            <a:r>
              <a:rPr lang="en-US" dirty="0" smtClean="0">
                <a:latin typeface="Times New Roman" pitchFamily="18" charset="0"/>
                <a:cs typeface="Times New Roman" pitchFamily="18" charset="0"/>
              </a:rPr>
              <a:t>Why Cloud Computing  </a:t>
            </a:r>
          </a:p>
          <a:p>
            <a:pPr algn="l">
              <a:buFont typeface="Wingdings" pitchFamily="2" charset="2"/>
              <a:buChar char="Ø"/>
            </a:pPr>
            <a:r>
              <a:rPr lang="en-US" dirty="0" smtClean="0">
                <a:latin typeface="Times New Roman" pitchFamily="18" charset="0"/>
                <a:cs typeface="Times New Roman" pitchFamily="18" charset="0"/>
              </a:rPr>
              <a:t> Advantages of Cloud Computing</a:t>
            </a:r>
          </a:p>
          <a:p>
            <a:pPr algn="l">
              <a:buFont typeface="Wingdings" pitchFamily="2" charset="2"/>
              <a:buChar char="Ø"/>
            </a:pPr>
            <a:r>
              <a:rPr lang="en-US" dirty="0" smtClean="0">
                <a:latin typeface="Times New Roman" pitchFamily="18" charset="0"/>
                <a:cs typeface="Times New Roman" pitchFamily="18" charset="0"/>
              </a:rPr>
              <a:t>Disadvantages of Cloud Computing – </a:t>
            </a:r>
          </a:p>
          <a:p>
            <a:pPr algn="l">
              <a:buFont typeface="Wingdings" pitchFamily="2" charset="2"/>
              <a:buChar char="Ø"/>
            </a:pPr>
            <a:r>
              <a:rPr lang="en-US" dirty="0" smtClean="0">
                <a:latin typeface="Times New Roman" pitchFamily="18" charset="0"/>
                <a:cs typeface="Times New Roman" pitchFamily="18" charset="0"/>
              </a:rPr>
              <a:t>Companies in the Cloud Today – </a:t>
            </a:r>
          </a:p>
          <a:p>
            <a:pPr algn="l">
              <a:buFont typeface="Wingdings" pitchFamily="2" charset="2"/>
              <a:buChar char="Ø"/>
            </a:pPr>
            <a:r>
              <a:rPr lang="en-US" dirty="0" smtClean="0">
                <a:latin typeface="Times New Roman" pitchFamily="18" charset="0"/>
                <a:cs typeface="Times New Roman" pitchFamily="18" charset="0"/>
              </a:rPr>
              <a:t>Cloud Services</a:t>
            </a:r>
          </a:p>
          <a:p>
            <a:pPr algn="l">
              <a:buFont typeface="Wingdings" pitchFamily="2" charset="2"/>
              <a:buChar char="Ø"/>
            </a:pPr>
            <a:endParaRPr lang="en-US" dirty="0">
              <a:latin typeface="Times New Roman" pitchFamily="18" charset="0"/>
              <a:cs typeface="Times New Roman" pitchFamily="18" charset="0"/>
            </a:endParaRPr>
          </a:p>
          <a:p>
            <a:pPr algn="l">
              <a:buFont typeface="Wingdings" pitchFamily="2" charset="2"/>
              <a:buChar char="Ø"/>
            </a:pPr>
            <a:endParaRPr lang="en-US" dirty="0" smtClean="0">
              <a:latin typeface="Times New Roman" pitchFamily="18" charset="0"/>
              <a:cs typeface="Times New Roman" pitchFamily="18" charset="0"/>
            </a:endParaRPr>
          </a:p>
          <a:p>
            <a:pPr algn="l">
              <a:buFont typeface="Wingdings" pitchFamily="2" charset="2"/>
              <a:buChar char="Ø"/>
            </a:pPr>
            <a:endParaRPr lang="en-US" dirty="0">
              <a:latin typeface="Times New Roman" pitchFamily="18" charset="0"/>
              <a:cs typeface="Times New Roman" pitchFamily="18" charset="0"/>
            </a:endParaRPr>
          </a:p>
          <a:p>
            <a:pPr algn="l">
              <a:buFont typeface="Wingdings" pitchFamily="2" charset="2"/>
              <a:buChar char="Ø"/>
            </a:pPr>
            <a:endParaRPr lang="en-US" dirty="0" smtClean="0">
              <a:latin typeface="Times New Roman" pitchFamily="18" charset="0"/>
              <a:cs typeface="Times New Roman" pitchFamily="18" charset="0"/>
            </a:endParaRPr>
          </a:p>
          <a:p>
            <a:pPr algn="l">
              <a:buFont typeface="Wingdings" pitchFamily="2" charset="2"/>
              <a:buChar char="Ø"/>
            </a:pPr>
            <a:endParaRPr lang="en-US" dirty="0">
              <a:latin typeface="Times New Roman" pitchFamily="18" charset="0"/>
              <a:cs typeface="Times New Roman" pitchFamily="18" charset="0"/>
            </a:endParaRPr>
          </a:p>
          <a:p>
            <a:pPr algn="l">
              <a:buFont typeface="Wingdings" pitchFamily="2" charset="2"/>
              <a:buChar char="Ø"/>
            </a:pPr>
            <a:endParaRPr lang="en-US" dirty="0" smtClean="0">
              <a:latin typeface="Times New Roman" pitchFamily="18" charset="0"/>
              <a:cs typeface="Times New Roman" pitchFamily="18" charset="0"/>
            </a:endParaRPr>
          </a:p>
          <a:p>
            <a:pPr algn="l">
              <a:buFont typeface="Wingdings" pitchFamily="2" charset="2"/>
              <a:buChar char="Ø"/>
            </a:pPr>
            <a:endParaRPr lang="en-US" dirty="0">
              <a:latin typeface="Times New Roman" pitchFamily="18" charset="0"/>
              <a:cs typeface="Times New Roman" pitchFamily="18" charset="0"/>
            </a:endParaRPr>
          </a:p>
          <a:p>
            <a:pPr algn="l">
              <a:buFont typeface="Wingdings" pitchFamily="2" charset="2"/>
              <a:buChar char="Ø"/>
            </a:pPr>
            <a:endParaRPr lang="en-US" dirty="0" smtClean="0">
              <a:latin typeface="Times New Roman" pitchFamily="18" charset="0"/>
              <a:cs typeface="Times New Roman" pitchFamily="18" charset="0"/>
            </a:endParaRPr>
          </a:p>
          <a:p>
            <a:pPr algn="l">
              <a:buFont typeface="Wingdings" pitchFamily="2" charset="2"/>
              <a:buChar char="Ø"/>
            </a:pPr>
            <a:endParaRPr lang="en-US" dirty="0">
              <a:latin typeface="Times New Roman" pitchFamily="18" charset="0"/>
              <a:cs typeface="Times New Roman" pitchFamily="18" charset="0"/>
            </a:endParaRPr>
          </a:p>
          <a:p>
            <a:pPr algn="l">
              <a:buFont typeface="Wingdings" pitchFamily="2" charset="2"/>
              <a:buChar char="Ø"/>
            </a:pPr>
            <a:endParaRPr lang="en-US" dirty="0" smtClean="0">
              <a:latin typeface="Times New Roman" pitchFamily="18" charset="0"/>
              <a:cs typeface="Times New Roman" pitchFamily="18" charset="0"/>
            </a:endParaRPr>
          </a:p>
          <a:p>
            <a:pPr algn="l">
              <a:buFont typeface="Wingdings" pitchFamily="2" charset="2"/>
              <a:buChar char="Ø"/>
            </a:pPr>
            <a:endParaRPr lang="en-US" dirty="0">
              <a:latin typeface="Times New Roman" pitchFamily="18" charset="0"/>
              <a:cs typeface="Times New Roman" pitchFamily="18" charset="0"/>
            </a:endParaRPr>
          </a:p>
          <a:p>
            <a:pPr algn="l">
              <a:buFont typeface="Wingdings" pitchFamily="2" charset="2"/>
              <a:buChar char="Ø"/>
            </a:pPr>
            <a:endParaRPr lang="en-US" dirty="0" smtClean="0">
              <a:latin typeface="Times New Roman" pitchFamily="18" charset="0"/>
              <a:cs typeface="Times New Roman" pitchFamily="18" charset="0"/>
            </a:endParaRPr>
          </a:p>
          <a:p>
            <a:pPr algn="l">
              <a:buFont typeface="Wingdings" pitchFamily="2" charset="2"/>
              <a:buChar char="Ø"/>
            </a:pP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Who Benefits from Cloud Computing</a:t>
            </a:r>
            <a:endParaRPr lang="en-US" dirty="0"/>
          </a:p>
        </p:txBody>
      </p:sp>
      <p:sp>
        <p:nvSpPr>
          <p:cNvPr id="3" name="Content Placeholder 2"/>
          <p:cNvSpPr>
            <a:spLocks noGrp="1"/>
          </p:cNvSpPr>
          <p:nvPr>
            <p:ph idx="1"/>
          </p:nvPr>
        </p:nvSpPr>
        <p:spPr/>
        <p:txBody>
          <a:bodyPr/>
          <a:lstStyle/>
          <a:p>
            <a:pPr>
              <a:lnSpc>
                <a:spcPct val="150000"/>
              </a:lnSpc>
            </a:pPr>
            <a:r>
              <a:rPr lang="en-US" b="1" dirty="0" smtClean="0"/>
              <a:t>Collaborators</a:t>
            </a:r>
          </a:p>
          <a:p>
            <a:pPr>
              <a:lnSpc>
                <a:spcPct val="150000"/>
              </a:lnSpc>
            </a:pPr>
            <a:r>
              <a:rPr lang="en-US" b="1" dirty="0" smtClean="0"/>
              <a:t>Road Warriors</a:t>
            </a:r>
          </a:p>
          <a:p>
            <a:pPr>
              <a:lnSpc>
                <a:spcPct val="150000"/>
              </a:lnSpc>
            </a:pPr>
            <a:r>
              <a:rPr lang="en-US" b="1" dirty="0" smtClean="0"/>
              <a:t>Cost-Conscious Users</a:t>
            </a:r>
          </a:p>
          <a:p>
            <a:pPr>
              <a:lnSpc>
                <a:spcPct val="150000"/>
              </a:lnSpc>
            </a:pPr>
            <a:r>
              <a:rPr lang="en-US" b="1" dirty="0" smtClean="0"/>
              <a:t>Cost-Conscious IT Departments</a:t>
            </a:r>
          </a:p>
          <a:p>
            <a:pPr>
              <a:lnSpc>
                <a:spcPct val="150000"/>
              </a:lnSpc>
            </a:pPr>
            <a:r>
              <a:rPr lang="en-US" b="1" dirty="0" smtClean="0"/>
              <a:t>Users with Increasing Needs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rtlCol="0">
            <a:normAutofit fontScale="90000"/>
          </a:bodyPr>
          <a:lstStyle/>
          <a:p>
            <a:pPr fontAlgn="auto">
              <a:spcAft>
                <a:spcPts val="0"/>
              </a:spcAft>
              <a:defRPr/>
            </a:pPr>
            <a:r>
              <a:rPr lang="en-US" dirty="0"/>
              <a:t>Top </a:t>
            </a:r>
            <a:r>
              <a:rPr lang="en-US" dirty="0" smtClean="0"/>
              <a:t> </a:t>
            </a:r>
            <a:r>
              <a:rPr lang="en-US" dirty="0"/>
              <a:t>Cloud Service Providers </a:t>
            </a:r>
            <a:br>
              <a:rPr lang="en-US" dirty="0"/>
            </a:br>
            <a:endParaRPr lang="en-US" dirty="0"/>
          </a:p>
        </p:txBody>
      </p:sp>
      <p:sp>
        <p:nvSpPr>
          <p:cNvPr id="3" name="Content Placeholder 2"/>
          <p:cNvSpPr>
            <a:spLocks noGrp="1"/>
          </p:cNvSpPr>
          <p:nvPr>
            <p:ph idx="1"/>
          </p:nvPr>
        </p:nvSpPr>
        <p:spPr>
          <a:xfrm>
            <a:off x="457200" y="762000"/>
            <a:ext cx="8229600" cy="5364163"/>
          </a:xfrm>
        </p:spPr>
        <p:txBody>
          <a:bodyPr rtlCol="0">
            <a:normAutofit fontScale="47500" lnSpcReduction="20000"/>
          </a:bodyPr>
          <a:lstStyle/>
          <a:p>
            <a:pPr fontAlgn="auto">
              <a:spcAft>
                <a:spcPts val="0"/>
              </a:spcAft>
              <a:buFont typeface="Arial" pitchFamily="34" charset="0"/>
              <a:buNone/>
              <a:defRPr/>
            </a:pPr>
            <a:endParaRPr lang="en-US" sz="1400" dirty="0" smtClean="0">
              <a:hlinkClick r:id="rId2"/>
            </a:endParaRPr>
          </a:p>
          <a:p>
            <a:pPr fontAlgn="auto">
              <a:spcAft>
                <a:spcPts val="0"/>
              </a:spcAft>
              <a:defRPr/>
            </a:pPr>
            <a:r>
              <a:rPr lang="en-US" sz="3400" dirty="0"/>
              <a:t>With that M&amp;A activity as background, here are my rankings for the Top 30 Cloud Service Providers Gaining Mind Share in 3Q 2010.</a:t>
            </a:r>
          </a:p>
          <a:p>
            <a:pPr fontAlgn="auto">
              <a:spcAft>
                <a:spcPts val="0"/>
              </a:spcAft>
              <a:defRPr/>
            </a:pPr>
            <a:r>
              <a:rPr lang="en-US" sz="4200" dirty="0">
                <a:hlinkClick r:id="rId3" tooltip="Amazon Web Services"/>
              </a:rPr>
              <a:t>Amazon Web Services</a:t>
            </a:r>
            <a:r>
              <a:rPr lang="en-US" sz="4200" dirty="0"/>
              <a:t> (AWS), </a:t>
            </a:r>
            <a:r>
              <a:rPr lang="en-US" sz="4200" dirty="0">
                <a:hlinkClick r:id="rId4" tooltip="Elastic Compute Cloud"/>
              </a:rPr>
              <a:t>Elastic Compute Cloud</a:t>
            </a:r>
            <a:r>
              <a:rPr lang="en-US" sz="4200" dirty="0"/>
              <a:t> (EC2), </a:t>
            </a:r>
            <a:r>
              <a:rPr lang="en-US" sz="4200" dirty="0">
                <a:hlinkClick r:id="rId5" tooltip="Simple Storage Service"/>
              </a:rPr>
              <a:t>Simple Storage Service</a:t>
            </a:r>
            <a:r>
              <a:rPr lang="en-US" sz="4200" dirty="0"/>
              <a:t> (S3), and</a:t>
            </a:r>
            <a:r>
              <a:rPr lang="en-US" sz="4200" dirty="0">
                <a:hlinkClick r:id="rId6" tooltip="Virtual Private Cloud"/>
              </a:rPr>
              <a:t>Virtual Private Cloud</a:t>
            </a:r>
            <a:r>
              <a:rPr lang="en-US" sz="4200" dirty="0"/>
              <a:t> (VPC)</a:t>
            </a:r>
          </a:p>
          <a:p>
            <a:pPr fontAlgn="auto">
              <a:spcAft>
                <a:spcPts val="0"/>
              </a:spcAft>
              <a:defRPr/>
            </a:pPr>
            <a:r>
              <a:rPr lang="en-US" sz="4200" dirty="0">
                <a:hlinkClick r:id="rId7" tooltip="Salesforce.com"/>
              </a:rPr>
              <a:t>Salesforce.com</a:t>
            </a:r>
            <a:r>
              <a:rPr lang="en-US" sz="4200" dirty="0"/>
              <a:t> / </a:t>
            </a:r>
            <a:r>
              <a:rPr lang="en-US" sz="4200" dirty="0">
                <a:hlinkClick r:id="rId8" tooltip="Sales Cloud 2"/>
              </a:rPr>
              <a:t>Sales Cloud 2</a:t>
            </a:r>
            <a:r>
              <a:rPr lang="en-US" sz="4200" dirty="0"/>
              <a:t> (CRM), </a:t>
            </a:r>
            <a:r>
              <a:rPr lang="en-US" sz="4200" dirty="0">
                <a:hlinkClick r:id="rId9" tooltip="Service Cloud 2"/>
              </a:rPr>
              <a:t>Service Cloud 2</a:t>
            </a:r>
            <a:r>
              <a:rPr lang="en-US" sz="4200" dirty="0"/>
              <a:t> (Support),</a:t>
            </a:r>
            <a:r>
              <a:rPr lang="en-US" sz="4200" dirty="0">
                <a:hlinkClick r:id="rId10" tooltip="Force.com"/>
              </a:rPr>
              <a:t>Force.com</a:t>
            </a:r>
            <a:r>
              <a:rPr lang="en-US" sz="4200" dirty="0"/>
              <a:t> (Development Platform), </a:t>
            </a:r>
            <a:r>
              <a:rPr lang="en-US" sz="4200" dirty="0">
                <a:hlinkClick r:id="rId11" tooltip="Chatter"/>
              </a:rPr>
              <a:t>Chatter</a:t>
            </a:r>
            <a:r>
              <a:rPr lang="en-US" sz="4200" dirty="0"/>
              <a:t> (Collaboration)</a:t>
            </a:r>
          </a:p>
          <a:p>
            <a:pPr fontAlgn="auto">
              <a:spcAft>
                <a:spcPts val="0"/>
              </a:spcAft>
              <a:defRPr/>
            </a:pPr>
            <a:r>
              <a:rPr lang="en-US" sz="4200" dirty="0">
                <a:hlinkClick r:id="rId12" tooltip="Google Apps"/>
              </a:rPr>
              <a:t>Google Apps</a:t>
            </a:r>
            <a:r>
              <a:rPr lang="en-US" sz="4200" dirty="0"/>
              <a:t> (</a:t>
            </a:r>
            <a:r>
              <a:rPr lang="en-US" sz="4200" dirty="0">
                <a:hlinkClick r:id="rId13" tooltip="AppEngine"/>
              </a:rPr>
              <a:t>AppEngine</a:t>
            </a:r>
            <a:r>
              <a:rPr lang="en-US" sz="4200" dirty="0"/>
              <a:t>)</a:t>
            </a:r>
          </a:p>
          <a:p>
            <a:pPr fontAlgn="auto">
              <a:spcAft>
                <a:spcPts val="0"/>
              </a:spcAft>
              <a:defRPr/>
            </a:pPr>
            <a:r>
              <a:rPr lang="en-US" sz="4200" dirty="0">
                <a:hlinkClick r:id="rId14" tooltip="Citrix - XenServer"/>
              </a:rPr>
              <a:t>Citrix – XenServer</a:t>
            </a:r>
            <a:r>
              <a:rPr lang="en-US" sz="4200" dirty="0"/>
              <a:t> (Virtualization)</a:t>
            </a:r>
            <a:br>
              <a:rPr lang="en-US" sz="4200" dirty="0"/>
            </a:br>
            <a:endParaRPr lang="en-US" sz="4200" dirty="0"/>
          </a:p>
          <a:p>
            <a:pPr fontAlgn="auto">
              <a:spcAft>
                <a:spcPts val="0"/>
              </a:spcAft>
              <a:defRPr/>
            </a:pPr>
            <a:r>
              <a:rPr lang="en-US" sz="4200" dirty="0">
                <a:hlinkClick r:id="rId15" tooltip="VMWare - vSphere"/>
              </a:rPr>
              <a:t>VMWare – vSphere</a:t>
            </a:r>
            <a:r>
              <a:rPr lang="en-US" sz="4200" dirty="0"/>
              <a:t> (Virtualization)</a:t>
            </a:r>
            <a:br>
              <a:rPr lang="en-US" sz="4200" dirty="0"/>
            </a:br>
            <a:endParaRPr lang="en-US" sz="4200" dirty="0"/>
          </a:p>
          <a:p>
            <a:pPr fontAlgn="auto">
              <a:spcAft>
                <a:spcPts val="0"/>
              </a:spcAft>
              <a:defRPr/>
            </a:pPr>
            <a:r>
              <a:rPr lang="en-US" sz="4200" dirty="0">
                <a:hlinkClick r:id="rId16" tooltip="Rackspace - Mosso"/>
              </a:rPr>
              <a:t>Rackspace – Mosso</a:t>
            </a:r>
            <a:endParaRPr lang="en-US" sz="4200" dirty="0"/>
          </a:p>
          <a:p>
            <a:pPr fontAlgn="auto">
              <a:spcAft>
                <a:spcPts val="0"/>
              </a:spcAft>
              <a:defRPr/>
            </a:pPr>
            <a:r>
              <a:rPr lang="en-US" sz="4200" dirty="0">
                <a:hlinkClick r:id="rId17" tooltip="3PAR"/>
              </a:rPr>
              <a:t>3PAR</a:t>
            </a:r>
            <a:endParaRPr lang="en-US" sz="4200" dirty="0"/>
          </a:p>
          <a:p>
            <a:pPr fontAlgn="auto">
              <a:spcAft>
                <a:spcPts val="0"/>
              </a:spcAft>
              <a:defRPr/>
            </a:pPr>
            <a:r>
              <a:rPr lang="en-US" sz="4200" dirty="0">
                <a:hlinkClick r:id="rId18" tooltip="Cisco"/>
              </a:rPr>
              <a:t>Cisco</a:t>
            </a:r>
            <a:endParaRPr lang="en-US" sz="4200" dirty="0"/>
          </a:p>
          <a:p>
            <a:pPr fontAlgn="auto">
              <a:spcAft>
                <a:spcPts val="0"/>
              </a:spcAft>
              <a:defRPr/>
            </a:pPr>
            <a:r>
              <a:rPr lang="en-US" sz="4200" dirty="0">
                <a:hlinkClick r:id="rId19" tooltip="IBM Smart Business, Cloudburst"/>
              </a:rPr>
              <a:t>IBM Smart Business, Cloudburst</a:t>
            </a:r>
            <a:endParaRPr lang="en-US" sz="4200" dirty="0"/>
          </a:p>
          <a:p>
            <a:pPr fontAlgn="auto">
              <a:spcAft>
                <a:spcPts val="0"/>
              </a:spcAft>
              <a:defRPr/>
            </a:pPr>
            <a:r>
              <a:rPr lang="en-US" sz="4200" dirty="0">
                <a:hlinkClick r:id="rId20" tooltip="AT&amp;T Synaptic"/>
              </a:rPr>
              <a:t>AT&amp;T Synaptic</a:t>
            </a:r>
            <a:endParaRPr lang="en-US" sz="4200" dirty="0"/>
          </a:p>
          <a:p>
            <a:pPr fontAlgn="auto">
              <a:spcAft>
                <a:spcPts val="0"/>
              </a:spcAft>
              <a:buFont typeface="Arial" pitchFamily="34" charset="0"/>
              <a:buNone/>
              <a:defRPr/>
            </a:pPr>
            <a:endParaRPr lang="en-US" sz="3400" dirty="0" smtClean="0">
              <a:hlinkClick r:id="rId2"/>
            </a:endParaRPr>
          </a:p>
          <a:p>
            <a:pPr fontAlgn="auto">
              <a:spcAft>
                <a:spcPts val="0"/>
              </a:spcAft>
              <a:buFont typeface="Arial" pitchFamily="34" charset="0"/>
              <a:buNone/>
              <a:defRPr/>
            </a:pPr>
            <a:endParaRPr lang="en-US" sz="1400" dirty="0" smtClean="0">
              <a:hlinkClick r:id="rId2"/>
            </a:endParaRPr>
          </a:p>
          <a:p>
            <a:pPr fontAlgn="auto">
              <a:spcAft>
                <a:spcPts val="0"/>
              </a:spcAft>
              <a:buFont typeface="Arial" pitchFamily="34" charset="0"/>
              <a:buNone/>
              <a:defRPr/>
            </a:pPr>
            <a:endParaRPr lang="en-US" sz="1400" dirty="0">
              <a:hlinkClick r:id="rId2"/>
            </a:endParaRPr>
          </a:p>
          <a:p>
            <a:pPr fontAlgn="auto">
              <a:spcAft>
                <a:spcPts val="0"/>
              </a:spcAft>
              <a:buFont typeface="Arial" pitchFamily="34" charset="0"/>
              <a:buNone/>
              <a:defRPr/>
            </a:pPr>
            <a:endParaRPr lang="en-US" sz="1400" dirty="0">
              <a:hlinkClick r:id="rId2"/>
            </a:endParaRPr>
          </a:p>
          <a:p>
            <a:pPr fontAlgn="auto">
              <a:spcAft>
                <a:spcPts val="0"/>
              </a:spcAft>
              <a:buFont typeface="Arial" pitchFamily="34" charset="0"/>
              <a:buNone/>
              <a:defRPr/>
            </a:pPr>
            <a:endParaRPr lang="en-US" sz="1400" dirty="0" smtClean="0">
              <a:hlinkClick r:id="rId2"/>
            </a:endParaRPr>
          </a:p>
          <a:p>
            <a:pPr fontAlgn="auto">
              <a:spcAft>
                <a:spcPts val="0"/>
              </a:spcAft>
              <a:buFont typeface="Arial" pitchFamily="34" charset="0"/>
              <a:buNone/>
              <a:defRPr/>
            </a:pPr>
            <a:endParaRPr lang="en-US" sz="1400" dirty="0">
              <a:hlinkClick r:id="rId2"/>
            </a:endParaRPr>
          </a:p>
          <a:p>
            <a:pPr fontAlgn="auto">
              <a:spcAft>
                <a:spcPts val="0"/>
              </a:spcAft>
              <a:buFont typeface="Arial" pitchFamily="34" charset="0"/>
              <a:buNone/>
              <a:defRPr/>
            </a:pPr>
            <a:endParaRPr lang="en-US" sz="1400" dirty="0" smtClean="0">
              <a:hlinkClick r:id="rId2"/>
            </a:endParaRPr>
          </a:p>
          <a:p>
            <a:pPr fontAlgn="auto">
              <a:spcAft>
                <a:spcPts val="0"/>
              </a:spcAft>
              <a:buFont typeface="Arial" pitchFamily="34" charset="0"/>
              <a:buNone/>
              <a:defRPr/>
            </a:pPr>
            <a:endParaRPr lang="en-US" sz="1400" dirty="0">
              <a:hlinkClick r:id="rId2"/>
            </a:endParaRPr>
          </a:p>
          <a:p>
            <a:pPr fontAlgn="auto">
              <a:spcAft>
                <a:spcPts val="0"/>
              </a:spcAft>
              <a:buFont typeface="Arial" pitchFamily="34" charset="0"/>
              <a:buNone/>
              <a:defRPr/>
            </a:pPr>
            <a:endParaRPr lang="en-US" sz="1400" dirty="0" smtClean="0">
              <a:hlinkClick r:id="rId2"/>
            </a:endParaRPr>
          </a:p>
          <a:p>
            <a:pPr fontAlgn="auto">
              <a:spcAft>
                <a:spcPts val="0"/>
              </a:spcAft>
              <a:buFont typeface="Arial" pitchFamily="34" charset="0"/>
              <a:buNone/>
              <a:defRPr/>
            </a:pPr>
            <a:endParaRPr lang="en-US" sz="1400" dirty="0">
              <a:hlinkClick r:id="rId2"/>
            </a:endParaRPr>
          </a:p>
          <a:p>
            <a:pPr fontAlgn="auto">
              <a:spcAft>
                <a:spcPts val="0"/>
              </a:spcAft>
              <a:buFont typeface="Arial" pitchFamily="34" charset="0"/>
              <a:buNone/>
              <a:defRPr/>
            </a:pPr>
            <a:endParaRPr lang="en-US" sz="1400" dirty="0" smtClean="0">
              <a:hlinkClick r:id="rId2"/>
            </a:endParaRPr>
          </a:p>
        </p:txBody>
      </p:sp>
      <p:sp>
        <p:nvSpPr>
          <p:cNvPr id="4" name="Slide Number Placeholder 3"/>
          <p:cNvSpPr>
            <a:spLocks noGrp="1"/>
          </p:cNvSpPr>
          <p:nvPr>
            <p:ph type="sldNum" sz="quarter" idx="12"/>
          </p:nvPr>
        </p:nvSpPr>
        <p:spPr/>
        <p:txBody>
          <a:bodyPr/>
          <a:lstStyle/>
          <a:p>
            <a:pPr>
              <a:defRPr/>
            </a:pPr>
            <a:fld id="{B7361BAD-395F-4CD3-91B4-AB16C9DD9F6B}"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rtlCol="0">
            <a:normAutofit fontScale="77500" lnSpcReduction="20000"/>
          </a:bodyPr>
          <a:lstStyle/>
          <a:p>
            <a:pPr fontAlgn="auto">
              <a:spcAft>
                <a:spcPts val="0"/>
              </a:spcAft>
              <a:defRPr/>
            </a:pPr>
            <a:r>
              <a:rPr lang="en-US" sz="3800" dirty="0" smtClean="0">
                <a:hlinkClick r:id="rId2" tooltip="Verizon"/>
              </a:rPr>
              <a:t>Verizon</a:t>
            </a:r>
            <a:r>
              <a:rPr lang="en-US" sz="3800" dirty="0" smtClean="0"/>
              <a:t>       			</a:t>
            </a:r>
            <a:r>
              <a:rPr lang="en-US" sz="3800" dirty="0" smtClean="0">
                <a:hlinkClick r:id="rId3" tooltip="rPath"/>
              </a:rPr>
              <a:t>rPath</a:t>
            </a:r>
            <a:endParaRPr lang="en-US" sz="3800" dirty="0"/>
          </a:p>
          <a:p>
            <a:pPr fontAlgn="auto">
              <a:spcAft>
                <a:spcPts val="0"/>
              </a:spcAft>
              <a:defRPr/>
            </a:pPr>
            <a:r>
              <a:rPr lang="en-US" sz="3800" dirty="0" smtClean="0">
                <a:hlinkClick r:id="rId4" tooltip="Appistry"/>
              </a:rPr>
              <a:t>Appistry</a:t>
            </a:r>
            <a:r>
              <a:rPr lang="en-US" sz="3800" dirty="0" smtClean="0"/>
              <a:t>			</a:t>
            </a:r>
            <a:r>
              <a:rPr lang="en-US" sz="3800" dirty="0" smtClean="0">
                <a:hlinkClick r:id="rId5" tooltip="Rightscale"/>
              </a:rPr>
              <a:t>Rightscale</a:t>
            </a:r>
            <a:r>
              <a:rPr lang="en-US" sz="3800" dirty="0"/>
              <a:t> (#7 management)</a:t>
            </a:r>
          </a:p>
          <a:p>
            <a:pPr fontAlgn="auto">
              <a:spcAft>
                <a:spcPts val="0"/>
              </a:spcAft>
              <a:defRPr/>
            </a:pPr>
            <a:r>
              <a:rPr lang="en-US" sz="3800" dirty="0" smtClean="0">
                <a:hlinkClick r:id="rId6" tooltip="Joyent"/>
              </a:rPr>
              <a:t>Joyent</a:t>
            </a:r>
            <a:r>
              <a:rPr lang="en-US" sz="3800" dirty="0" smtClean="0"/>
              <a:t>			</a:t>
            </a:r>
            <a:r>
              <a:rPr lang="en-US" sz="3800" dirty="0" smtClean="0">
                <a:hlinkClick r:id="rId7" tooltip="GoGrid"/>
              </a:rPr>
              <a:t>GoGrid</a:t>
            </a:r>
            <a:endParaRPr lang="en-US" sz="3800" dirty="0"/>
          </a:p>
          <a:p>
            <a:pPr fontAlgn="auto">
              <a:spcAft>
                <a:spcPts val="0"/>
              </a:spcAft>
              <a:defRPr/>
            </a:pPr>
            <a:r>
              <a:rPr lang="en-US" sz="3800" dirty="0">
                <a:hlinkClick r:id="rId8" tooltip="3Tera - AppLogic"/>
              </a:rPr>
              <a:t>3Tera – </a:t>
            </a:r>
            <a:r>
              <a:rPr lang="en-US" sz="3800" dirty="0" smtClean="0">
                <a:hlinkClick r:id="rId8" tooltip="3Tera - AppLogic"/>
              </a:rPr>
              <a:t>AppLogic</a:t>
            </a:r>
            <a:r>
              <a:rPr lang="en-US" sz="3800" dirty="0" smtClean="0"/>
              <a:t>		</a:t>
            </a:r>
            <a:r>
              <a:rPr lang="en-US" sz="3800" dirty="0" smtClean="0">
                <a:hlinkClick r:id="rId9" tooltip="Microsoft Azure, Hyper-V"/>
              </a:rPr>
              <a:t>Microsoft </a:t>
            </a:r>
            <a:r>
              <a:rPr lang="en-US" sz="3800" dirty="0">
                <a:hlinkClick r:id="rId9" tooltip="Microsoft Azure, Hyper-V"/>
              </a:rPr>
              <a:t>Azure, Hyper-V</a:t>
            </a:r>
            <a:endParaRPr lang="en-US" sz="3800" dirty="0"/>
          </a:p>
          <a:p>
            <a:pPr fontAlgn="auto">
              <a:spcAft>
                <a:spcPts val="0"/>
              </a:spcAft>
              <a:defRPr/>
            </a:pPr>
            <a:r>
              <a:rPr lang="en-US" sz="3800" dirty="0" smtClean="0">
                <a:hlinkClick r:id="rId10" tooltip="NetSuite"/>
              </a:rPr>
              <a:t>NetSuite</a:t>
            </a:r>
            <a:r>
              <a:rPr lang="en-US" sz="3800" dirty="0" smtClean="0"/>
              <a:t>			</a:t>
            </a:r>
            <a:r>
              <a:rPr lang="en-US" sz="3800" dirty="0" smtClean="0">
                <a:hlinkClick r:id="rId11"/>
              </a:rPr>
              <a:t>Zuora</a:t>
            </a:r>
            <a:endParaRPr lang="en-US" sz="3800" dirty="0"/>
          </a:p>
          <a:p>
            <a:pPr fontAlgn="auto">
              <a:spcAft>
                <a:spcPts val="0"/>
              </a:spcAft>
              <a:defRPr/>
            </a:pPr>
            <a:r>
              <a:rPr lang="en-US" sz="3800" dirty="0" smtClean="0">
                <a:hlinkClick r:id="rId12" tooltip="Eucalyptus"/>
              </a:rPr>
              <a:t>Eucalyptus</a:t>
            </a:r>
            <a:r>
              <a:rPr lang="en-US" sz="3800" dirty="0" smtClean="0"/>
              <a:t>			</a:t>
            </a:r>
            <a:r>
              <a:rPr lang="en-US" sz="3800" dirty="0" smtClean="0">
                <a:hlinkClick r:id="rId13" tooltip="CohesiveFT"/>
              </a:rPr>
              <a:t>CohesiveFT</a:t>
            </a:r>
            <a:endParaRPr lang="en-US" sz="3800" dirty="0"/>
          </a:p>
          <a:p>
            <a:pPr fontAlgn="auto">
              <a:spcAft>
                <a:spcPts val="0"/>
              </a:spcAft>
              <a:defRPr/>
            </a:pPr>
            <a:r>
              <a:rPr lang="en-US" sz="3800" dirty="0" smtClean="0">
                <a:hlinkClick r:id="rId14" tooltip="Boomi"/>
              </a:rPr>
              <a:t>Boomi</a:t>
            </a:r>
            <a:r>
              <a:rPr lang="en-US" sz="3800" dirty="0" smtClean="0"/>
              <a:t>			</a:t>
            </a:r>
            <a:r>
              <a:rPr lang="en-US" sz="3800" dirty="0" smtClean="0">
                <a:hlinkClick r:id="rId15" tooltip="Red Hat"/>
              </a:rPr>
              <a:t>Red </a:t>
            </a:r>
            <a:r>
              <a:rPr lang="en-US" sz="3800" dirty="0">
                <a:hlinkClick r:id="rId15" tooltip="Red Hat"/>
              </a:rPr>
              <a:t>Hat</a:t>
            </a:r>
            <a:r>
              <a:rPr lang="en-US" sz="3800" dirty="0"/>
              <a:t/>
            </a:r>
            <a:br>
              <a:rPr lang="en-US" sz="3800" dirty="0"/>
            </a:br>
            <a:endParaRPr lang="en-US" sz="3800" dirty="0"/>
          </a:p>
          <a:p>
            <a:pPr fontAlgn="auto">
              <a:spcAft>
                <a:spcPts val="0"/>
              </a:spcAft>
              <a:defRPr/>
            </a:pPr>
            <a:r>
              <a:rPr lang="en-US" sz="3800" u="sng" dirty="0">
                <a:hlinkClick r:id="rId16" tooltip="Appirio - Cloud Connectors"/>
              </a:rPr>
              <a:t>Appirio – Cloud </a:t>
            </a:r>
            <a:r>
              <a:rPr lang="en-US" sz="3800" u="sng" dirty="0" smtClean="0">
                <a:hlinkClick r:id="rId16" tooltip="Appirio - Cloud Connectors"/>
              </a:rPr>
              <a:t>Connectors</a:t>
            </a:r>
            <a:r>
              <a:rPr lang="en-US" sz="3800" dirty="0"/>
              <a:t>	</a:t>
            </a:r>
          </a:p>
          <a:p>
            <a:pPr fontAlgn="auto">
              <a:spcAft>
                <a:spcPts val="0"/>
              </a:spcAft>
              <a:defRPr/>
            </a:pPr>
            <a:r>
              <a:rPr lang="en-US" sz="3800" dirty="0">
                <a:hlinkClick r:id="rId17" tooltip="Relational Networks - LongJump"/>
              </a:rPr>
              <a:t>Relational Networks – </a:t>
            </a:r>
            <a:r>
              <a:rPr lang="en-US" sz="3800" dirty="0" smtClean="0">
                <a:hlinkClick r:id="rId17" tooltip="Relational Networks - LongJump"/>
              </a:rPr>
              <a:t>LongJump</a:t>
            </a:r>
            <a:r>
              <a:rPr lang="en-US" sz="3800" dirty="0" smtClean="0"/>
              <a:t>	</a:t>
            </a:r>
            <a:r>
              <a:rPr lang="en-US" sz="3800" dirty="0" smtClean="0">
                <a:hlinkClick r:id="rId18" tooltip="AppZero"/>
              </a:rPr>
              <a:t>AppZero</a:t>
            </a:r>
            <a:endParaRPr lang="en-US" sz="3800" dirty="0"/>
          </a:p>
          <a:p>
            <a:pPr fontAlgn="auto">
              <a:spcAft>
                <a:spcPts val="0"/>
              </a:spcAft>
              <a:defRPr/>
            </a:pPr>
            <a:r>
              <a:rPr lang="en-US" sz="3800" dirty="0">
                <a:hlinkClick r:id="rId19" tooltip="Enomaly - Elastic Compute Platform"/>
              </a:rPr>
              <a:t>Enomaly – Elastic Compute Platform</a:t>
            </a:r>
            <a:r>
              <a:rPr lang="en-US" sz="3800" dirty="0"/>
              <a:t> (ECP)</a:t>
            </a:r>
          </a:p>
          <a:p>
            <a:pPr fontAlgn="auto">
              <a:spcAft>
                <a:spcPts val="0"/>
              </a:spcAft>
              <a:defRPr/>
            </a:pPr>
            <a:r>
              <a:rPr lang="en-US" sz="3800" dirty="0" smtClean="0">
                <a:hlinkClick r:id="rId20"/>
              </a:rPr>
              <a:t>Intacct</a:t>
            </a:r>
            <a:r>
              <a:rPr lang="en-US" sz="3800" dirty="0" smtClean="0"/>
              <a:t>		</a:t>
            </a:r>
            <a:r>
              <a:rPr lang="en-US" sz="3800" dirty="0" smtClean="0">
                <a:hlinkClick r:id="rId21" tooltip="Elastra"/>
              </a:rPr>
              <a:t>Elastra</a:t>
            </a:r>
            <a:endParaRPr lang="en-US" sz="3800" dirty="0"/>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38A5D823-13E2-4C8A-91B5-AE8A6D628011}"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76200"/>
            <a:ext cx="8305800" cy="762000"/>
          </a:xfrm>
        </p:spPr>
        <p:txBody>
          <a:bodyPr/>
          <a:lstStyle/>
          <a:p>
            <a:pPr eaLnBrk="1" hangingPunct="1"/>
            <a:r>
              <a:rPr lang="en-US" smtClean="0">
                <a:ea typeface="ＭＳ Ｐゴシック" pitchFamily="-97" charset="-128"/>
              </a:rPr>
              <a:t>Some Commercial Cloud Offerings</a:t>
            </a:r>
          </a:p>
        </p:txBody>
      </p:sp>
      <p:pic>
        <p:nvPicPr>
          <p:cNvPr id="30723" name="Picture 4"/>
          <p:cNvPicPr>
            <a:picLocks noChangeAspect="1" noChangeArrowheads="1"/>
          </p:cNvPicPr>
          <p:nvPr/>
        </p:nvPicPr>
        <p:blipFill>
          <a:blip r:embed="rId3"/>
          <a:srcRect/>
          <a:stretch>
            <a:fillRect/>
          </a:stretch>
        </p:blipFill>
        <p:spPr bwMode="auto">
          <a:xfrm>
            <a:off x="284163" y="944563"/>
            <a:ext cx="5421312" cy="681037"/>
          </a:xfrm>
          <a:prstGeom prst="rect">
            <a:avLst/>
          </a:prstGeom>
          <a:noFill/>
          <a:ln w="25400">
            <a:noFill/>
            <a:miter lim="800000"/>
            <a:headEnd/>
            <a:tailEnd/>
          </a:ln>
        </p:spPr>
      </p:pic>
      <p:pic>
        <p:nvPicPr>
          <p:cNvPr id="30724" name="Picture 5"/>
          <p:cNvPicPr>
            <a:picLocks noChangeAspect="1" noChangeArrowheads="1"/>
          </p:cNvPicPr>
          <p:nvPr/>
        </p:nvPicPr>
        <p:blipFill>
          <a:blip r:embed="rId4"/>
          <a:srcRect/>
          <a:stretch>
            <a:fillRect/>
          </a:stretch>
        </p:blipFill>
        <p:spPr bwMode="auto">
          <a:xfrm>
            <a:off x="5046663" y="1851025"/>
            <a:ext cx="3529012" cy="831850"/>
          </a:xfrm>
          <a:prstGeom prst="rect">
            <a:avLst/>
          </a:prstGeom>
          <a:noFill/>
          <a:ln w="25400">
            <a:noFill/>
            <a:miter lim="800000"/>
            <a:headEnd/>
            <a:tailEnd/>
          </a:ln>
        </p:spPr>
      </p:pic>
      <p:pic>
        <p:nvPicPr>
          <p:cNvPr id="30725" name="Picture 6"/>
          <p:cNvPicPr>
            <a:picLocks noChangeAspect="1"/>
          </p:cNvPicPr>
          <p:nvPr/>
        </p:nvPicPr>
        <p:blipFill>
          <a:blip r:embed="rId5"/>
          <a:srcRect/>
          <a:stretch>
            <a:fillRect/>
          </a:stretch>
        </p:blipFill>
        <p:spPr bwMode="auto">
          <a:xfrm>
            <a:off x="7653338" y="3209925"/>
            <a:ext cx="989012" cy="1557338"/>
          </a:xfrm>
          <a:prstGeom prst="rect">
            <a:avLst/>
          </a:prstGeom>
          <a:noFill/>
          <a:ln w="9525">
            <a:noFill/>
            <a:miter lim="800000"/>
            <a:headEnd/>
            <a:tailEnd/>
          </a:ln>
        </p:spPr>
      </p:pic>
      <p:pic>
        <p:nvPicPr>
          <p:cNvPr id="30726" name="Picture 7"/>
          <p:cNvPicPr>
            <a:picLocks noChangeAspect="1"/>
          </p:cNvPicPr>
          <p:nvPr/>
        </p:nvPicPr>
        <p:blipFill>
          <a:blip r:embed="rId6"/>
          <a:srcRect/>
          <a:stretch>
            <a:fillRect/>
          </a:stretch>
        </p:blipFill>
        <p:spPr bwMode="auto">
          <a:xfrm>
            <a:off x="1652588" y="4545013"/>
            <a:ext cx="1857375" cy="690562"/>
          </a:xfrm>
          <a:prstGeom prst="rect">
            <a:avLst/>
          </a:prstGeom>
          <a:noFill/>
          <a:ln w="9525">
            <a:noFill/>
            <a:miter lim="800000"/>
            <a:headEnd/>
            <a:tailEnd/>
          </a:ln>
        </p:spPr>
      </p:pic>
      <p:pic>
        <p:nvPicPr>
          <p:cNvPr id="30727" name="Picture 9"/>
          <p:cNvPicPr>
            <a:picLocks noChangeAspect="1"/>
          </p:cNvPicPr>
          <p:nvPr/>
        </p:nvPicPr>
        <p:blipFill>
          <a:blip r:embed="rId7"/>
          <a:srcRect/>
          <a:stretch>
            <a:fillRect/>
          </a:stretch>
        </p:blipFill>
        <p:spPr bwMode="auto">
          <a:xfrm>
            <a:off x="4094163" y="3162300"/>
            <a:ext cx="2654300" cy="711200"/>
          </a:xfrm>
          <a:prstGeom prst="rect">
            <a:avLst/>
          </a:prstGeom>
          <a:noFill/>
          <a:ln w="9525">
            <a:noFill/>
            <a:miter lim="800000"/>
            <a:headEnd/>
            <a:tailEnd/>
          </a:ln>
        </p:spPr>
      </p:pic>
      <p:pic>
        <p:nvPicPr>
          <p:cNvPr id="30728" name="Picture 10"/>
          <p:cNvPicPr>
            <a:picLocks noChangeAspect="1"/>
          </p:cNvPicPr>
          <p:nvPr/>
        </p:nvPicPr>
        <p:blipFill>
          <a:blip r:embed="rId8"/>
          <a:srcRect/>
          <a:stretch>
            <a:fillRect/>
          </a:stretch>
        </p:blipFill>
        <p:spPr bwMode="auto">
          <a:xfrm>
            <a:off x="6089650" y="1282700"/>
            <a:ext cx="2695575" cy="598488"/>
          </a:xfrm>
          <a:prstGeom prst="rect">
            <a:avLst/>
          </a:prstGeom>
          <a:noFill/>
          <a:ln w="9525">
            <a:noFill/>
            <a:miter lim="800000"/>
            <a:headEnd/>
            <a:tailEnd/>
          </a:ln>
        </p:spPr>
      </p:pic>
      <p:pic>
        <p:nvPicPr>
          <p:cNvPr id="30729" name="Picture 11"/>
          <p:cNvPicPr>
            <a:picLocks noChangeAspect="1"/>
          </p:cNvPicPr>
          <p:nvPr/>
        </p:nvPicPr>
        <p:blipFill>
          <a:blip r:embed="rId9"/>
          <a:srcRect/>
          <a:stretch>
            <a:fillRect/>
          </a:stretch>
        </p:blipFill>
        <p:spPr bwMode="auto">
          <a:xfrm>
            <a:off x="4529138" y="4675188"/>
            <a:ext cx="1851025" cy="681037"/>
          </a:xfrm>
          <a:prstGeom prst="rect">
            <a:avLst/>
          </a:prstGeom>
          <a:noFill/>
          <a:ln w="9525">
            <a:noFill/>
            <a:miter lim="800000"/>
            <a:headEnd/>
            <a:tailEnd/>
          </a:ln>
        </p:spPr>
      </p:pic>
      <p:pic>
        <p:nvPicPr>
          <p:cNvPr id="30730" name="Picture 12"/>
          <p:cNvPicPr>
            <a:picLocks noChangeAspect="1"/>
          </p:cNvPicPr>
          <p:nvPr/>
        </p:nvPicPr>
        <p:blipFill>
          <a:blip r:embed="rId10"/>
          <a:srcRect/>
          <a:stretch>
            <a:fillRect/>
          </a:stretch>
        </p:blipFill>
        <p:spPr bwMode="auto">
          <a:xfrm>
            <a:off x="598488" y="3173413"/>
            <a:ext cx="1787525" cy="850900"/>
          </a:xfrm>
          <a:prstGeom prst="rect">
            <a:avLst/>
          </a:prstGeom>
          <a:noFill/>
          <a:ln w="9525">
            <a:noFill/>
            <a:miter lim="800000"/>
            <a:headEnd/>
            <a:tailEnd/>
          </a:ln>
        </p:spPr>
      </p:pic>
      <p:pic>
        <p:nvPicPr>
          <p:cNvPr id="30731" name="Picture 11"/>
          <p:cNvPicPr>
            <a:picLocks noChangeAspect="1"/>
          </p:cNvPicPr>
          <p:nvPr/>
        </p:nvPicPr>
        <p:blipFill>
          <a:blip r:embed="rId11"/>
          <a:srcRect/>
          <a:stretch>
            <a:fillRect/>
          </a:stretch>
        </p:blipFill>
        <p:spPr bwMode="auto">
          <a:xfrm>
            <a:off x="2682875" y="3214688"/>
            <a:ext cx="1131888" cy="1152525"/>
          </a:xfrm>
          <a:prstGeom prst="rect">
            <a:avLst/>
          </a:prstGeom>
          <a:noFill/>
          <a:ln w="9525">
            <a:noFill/>
            <a:miter lim="800000"/>
            <a:headEnd/>
            <a:tailEnd/>
          </a:ln>
        </p:spPr>
      </p:pic>
      <p:pic>
        <p:nvPicPr>
          <p:cNvPr id="30732" name="Picture 7"/>
          <p:cNvPicPr>
            <a:picLocks noChangeAspect="1" noChangeArrowheads="1"/>
          </p:cNvPicPr>
          <p:nvPr/>
        </p:nvPicPr>
        <p:blipFill>
          <a:blip r:embed="rId12"/>
          <a:srcRect/>
          <a:stretch>
            <a:fillRect/>
          </a:stretch>
        </p:blipFill>
        <p:spPr bwMode="auto">
          <a:xfrm>
            <a:off x="490538" y="1985963"/>
            <a:ext cx="4338637" cy="571500"/>
          </a:xfrm>
          <a:prstGeom prst="rect">
            <a:avLst/>
          </a:prstGeom>
          <a:noFill/>
          <a:ln w="25400">
            <a:noFill/>
            <a:miter lim="800000"/>
            <a:headEnd/>
            <a:tailEnd/>
          </a:ln>
        </p:spPr>
      </p:pic>
      <p:sp>
        <p:nvSpPr>
          <p:cNvPr id="13" name="Slide Number Placeholder 12"/>
          <p:cNvSpPr>
            <a:spLocks noGrp="1"/>
          </p:cNvSpPr>
          <p:nvPr>
            <p:ph type="sldNum" sz="quarter" idx="12"/>
          </p:nvPr>
        </p:nvSpPr>
        <p:spPr/>
        <p:txBody>
          <a:bodyPr/>
          <a:lstStyle/>
          <a:p>
            <a:pPr>
              <a:defRPr/>
            </a:pPr>
            <a:fld id="{8054177B-CEBE-4298-BFBC-28EA0EBD0A33}" type="slidenum">
              <a:rPr lang="en-US" smtClean="0"/>
              <a:pPr>
                <a:defRPr/>
              </a:pPr>
              <a:t>13</a:t>
            </a:fld>
            <a:endParaRPr lang="en-US"/>
          </a:p>
        </p:txBody>
      </p:sp>
      <p:sp>
        <p:nvSpPr>
          <p:cNvPr id="14" name="Footer Placeholder 13"/>
          <p:cNvSpPr>
            <a:spLocks noGrp="1"/>
          </p:cNvSpPr>
          <p:nvPr>
            <p:ph type="ftr" sz="quarter" idx="11"/>
          </p:nvPr>
        </p:nvSpPr>
        <p:spPr/>
        <p:txBody>
          <a:bodyPr/>
          <a:lstStyle/>
          <a:p>
            <a:pPr>
              <a:defRPr/>
            </a:pPr>
            <a:r>
              <a:rPr lang="en-US"/>
              <a:t>Ashok kumar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2"/>
          <p:cNvGrpSpPr>
            <a:grpSpLocks/>
          </p:cNvGrpSpPr>
          <p:nvPr/>
        </p:nvGrpSpPr>
        <p:grpSpPr bwMode="auto">
          <a:xfrm>
            <a:off x="2133600" y="1676400"/>
            <a:ext cx="6324600" cy="4114800"/>
            <a:chOff x="1488" y="1296"/>
            <a:chExt cx="3696" cy="2592"/>
          </a:xfrm>
        </p:grpSpPr>
        <p:sp>
          <p:nvSpPr>
            <p:cNvPr id="18451" name="Rectangle 7"/>
            <p:cNvSpPr>
              <a:spLocks noChangeArrowheads="1"/>
            </p:cNvSpPr>
            <p:nvPr/>
          </p:nvSpPr>
          <p:spPr bwMode="auto">
            <a:xfrm>
              <a:off x="1488" y="1296"/>
              <a:ext cx="3696" cy="432"/>
            </a:xfrm>
            <a:prstGeom prst="rect">
              <a:avLst/>
            </a:prstGeom>
            <a:gradFill rotWithShape="1">
              <a:gsLst>
                <a:gs pos="0">
                  <a:srgbClr val="EB2D4D">
                    <a:alpha val="39998"/>
                  </a:srgbClr>
                </a:gs>
                <a:gs pos="100000">
                  <a:srgbClr val="E943C9">
                    <a:alpha val="39998"/>
                  </a:srgbClr>
                </a:gs>
              </a:gsLst>
              <a:lin ang="5400000" scaled="1"/>
            </a:gradFill>
            <a:ln w="9525">
              <a:solidFill>
                <a:schemeClr val="tx1"/>
              </a:solidFill>
              <a:miter lim="800000"/>
              <a:headEnd type="none" w="sm" len="sm"/>
              <a:tailEnd type="none" w="sm" len="sm"/>
            </a:ln>
          </p:spPr>
          <p:txBody>
            <a:bodyPr wrap="none" anchor="ctr"/>
            <a:lstStyle/>
            <a:p>
              <a:r>
                <a:rPr lang="en-US" sz="2000" b="1">
                  <a:latin typeface="Calibri" pitchFamily="34" charset="0"/>
                </a:rPr>
                <a:t>Services</a:t>
              </a:r>
            </a:p>
          </p:txBody>
        </p:sp>
        <p:sp>
          <p:nvSpPr>
            <p:cNvPr id="18452" name="Rectangle 8"/>
            <p:cNvSpPr>
              <a:spLocks noChangeArrowheads="1"/>
            </p:cNvSpPr>
            <p:nvPr/>
          </p:nvSpPr>
          <p:spPr bwMode="auto">
            <a:xfrm>
              <a:off x="1488" y="1728"/>
              <a:ext cx="3696" cy="432"/>
            </a:xfrm>
            <a:prstGeom prst="rect">
              <a:avLst/>
            </a:prstGeom>
            <a:gradFill rotWithShape="1">
              <a:gsLst>
                <a:gs pos="0">
                  <a:srgbClr val="E943C9">
                    <a:alpha val="39998"/>
                  </a:srgbClr>
                </a:gs>
                <a:gs pos="100000">
                  <a:srgbClr val="523EEA">
                    <a:alpha val="39998"/>
                  </a:srgbClr>
                </a:gs>
              </a:gsLst>
              <a:lin ang="5400000" scaled="1"/>
            </a:gradFill>
            <a:ln w="9525">
              <a:solidFill>
                <a:schemeClr val="tx1"/>
              </a:solidFill>
              <a:miter lim="800000"/>
              <a:headEnd type="none" w="sm" len="sm"/>
              <a:tailEnd type="none" w="sm" len="sm"/>
            </a:ln>
          </p:spPr>
          <p:txBody>
            <a:bodyPr wrap="none" anchor="ctr"/>
            <a:lstStyle/>
            <a:p>
              <a:r>
                <a:rPr lang="en-US" sz="2000" b="1">
                  <a:latin typeface="Calibri" pitchFamily="34" charset="0"/>
                </a:rPr>
                <a:t>Application</a:t>
              </a:r>
            </a:p>
          </p:txBody>
        </p:sp>
        <p:sp>
          <p:nvSpPr>
            <p:cNvPr id="18453" name="Rectangle 9"/>
            <p:cNvSpPr>
              <a:spLocks noChangeArrowheads="1"/>
            </p:cNvSpPr>
            <p:nvPr/>
          </p:nvSpPr>
          <p:spPr bwMode="auto">
            <a:xfrm>
              <a:off x="1488" y="2160"/>
              <a:ext cx="3696" cy="432"/>
            </a:xfrm>
            <a:prstGeom prst="rect">
              <a:avLst/>
            </a:prstGeom>
            <a:gradFill rotWithShape="1">
              <a:gsLst>
                <a:gs pos="0">
                  <a:srgbClr val="523EEA">
                    <a:alpha val="39998"/>
                  </a:srgbClr>
                </a:gs>
                <a:gs pos="100000">
                  <a:srgbClr val="2DCADF">
                    <a:alpha val="39998"/>
                  </a:srgbClr>
                </a:gs>
              </a:gsLst>
              <a:lin ang="5400000" scaled="1"/>
            </a:gradFill>
            <a:ln w="9525">
              <a:solidFill>
                <a:schemeClr val="tx1"/>
              </a:solidFill>
              <a:miter lim="800000"/>
              <a:headEnd type="none" w="sm" len="sm"/>
              <a:tailEnd type="none" w="sm" len="sm"/>
            </a:ln>
          </p:spPr>
          <p:txBody>
            <a:bodyPr wrap="none" anchor="ctr"/>
            <a:lstStyle/>
            <a:p>
              <a:r>
                <a:rPr lang="en-US" sz="2000" b="1">
                  <a:latin typeface="Calibri" pitchFamily="34" charset="0"/>
                </a:rPr>
                <a:t>Development</a:t>
              </a:r>
            </a:p>
          </p:txBody>
        </p:sp>
        <p:sp>
          <p:nvSpPr>
            <p:cNvPr id="18454" name="Rectangle 10"/>
            <p:cNvSpPr>
              <a:spLocks noChangeArrowheads="1"/>
            </p:cNvSpPr>
            <p:nvPr/>
          </p:nvSpPr>
          <p:spPr bwMode="auto">
            <a:xfrm>
              <a:off x="1488" y="2592"/>
              <a:ext cx="3696" cy="432"/>
            </a:xfrm>
            <a:prstGeom prst="rect">
              <a:avLst/>
            </a:prstGeom>
            <a:gradFill rotWithShape="1">
              <a:gsLst>
                <a:gs pos="0">
                  <a:srgbClr val="2DCADF">
                    <a:alpha val="39998"/>
                  </a:srgbClr>
                </a:gs>
                <a:gs pos="100000">
                  <a:srgbClr val="1BC748">
                    <a:alpha val="39998"/>
                  </a:srgbClr>
                </a:gs>
              </a:gsLst>
              <a:lin ang="5400000" scaled="1"/>
            </a:gradFill>
            <a:ln w="9525">
              <a:solidFill>
                <a:schemeClr val="tx1"/>
              </a:solidFill>
              <a:miter lim="800000"/>
              <a:headEnd type="none" w="sm" len="sm"/>
              <a:tailEnd type="none" w="sm" len="sm"/>
            </a:ln>
          </p:spPr>
          <p:txBody>
            <a:bodyPr wrap="none" anchor="ctr"/>
            <a:lstStyle/>
            <a:p>
              <a:r>
                <a:rPr lang="en-US" sz="2000" b="1">
                  <a:latin typeface="Calibri" pitchFamily="34" charset="0"/>
                </a:rPr>
                <a:t>Platform</a:t>
              </a:r>
            </a:p>
          </p:txBody>
        </p:sp>
        <p:sp>
          <p:nvSpPr>
            <p:cNvPr id="18455" name="Rectangle 11"/>
            <p:cNvSpPr>
              <a:spLocks noChangeArrowheads="1"/>
            </p:cNvSpPr>
            <p:nvPr/>
          </p:nvSpPr>
          <p:spPr bwMode="auto">
            <a:xfrm>
              <a:off x="1488" y="3024"/>
              <a:ext cx="3696" cy="432"/>
            </a:xfrm>
            <a:prstGeom prst="rect">
              <a:avLst/>
            </a:prstGeom>
            <a:gradFill rotWithShape="1">
              <a:gsLst>
                <a:gs pos="0">
                  <a:srgbClr val="1BC748">
                    <a:alpha val="39998"/>
                  </a:srgbClr>
                </a:gs>
                <a:gs pos="100000">
                  <a:srgbClr val="EBE229">
                    <a:alpha val="39998"/>
                  </a:srgbClr>
                </a:gs>
              </a:gsLst>
              <a:lin ang="5400000" scaled="1"/>
            </a:gradFill>
            <a:ln w="9525">
              <a:solidFill>
                <a:schemeClr val="tx1"/>
              </a:solidFill>
              <a:miter lim="800000"/>
              <a:headEnd type="none" w="sm" len="sm"/>
              <a:tailEnd type="none" w="sm" len="sm"/>
            </a:ln>
          </p:spPr>
          <p:txBody>
            <a:bodyPr wrap="none" anchor="ctr"/>
            <a:lstStyle/>
            <a:p>
              <a:r>
                <a:rPr lang="en-US" sz="2000" b="1">
                  <a:latin typeface="Calibri" pitchFamily="34" charset="0"/>
                </a:rPr>
                <a:t>Storage</a:t>
              </a:r>
            </a:p>
          </p:txBody>
        </p:sp>
        <p:sp>
          <p:nvSpPr>
            <p:cNvPr id="18456" name="Rectangle 12"/>
            <p:cNvSpPr>
              <a:spLocks noChangeArrowheads="1"/>
            </p:cNvSpPr>
            <p:nvPr/>
          </p:nvSpPr>
          <p:spPr bwMode="auto">
            <a:xfrm>
              <a:off x="1488" y="3456"/>
              <a:ext cx="3696" cy="432"/>
            </a:xfrm>
            <a:prstGeom prst="rect">
              <a:avLst/>
            </a:prstGeom>
            <a:gradFill rotWithShape="1">
              <a:gsLst>
                <a:gs pos="0">
                  <a:srgbClr val="EBE229">
                    <a:alpha val="39998"/>
                  </a:srgbClr>
                </a:gs>
                <a:gs pos="100000">
                  <a:srgbClr val="E95B1B">
                    <a:alpha val="39998"/>
                  </a:srgbClr>
                </a:gs>
              </a:gsLst>
              <a:lin ang="5400000" scaled="1"/>
            </a:gradFill>
            <a:ln w="9525">
              <a:solidFill>
                <a:schemeClr val="tx1"/>
              </a:solidFill>
              <a:miter lim="800000"/>
              <a:headEnd type="none" w="sm" len="sm"/>
              <a:tailEnd type="none" w="sm" len="sm"/>
            </a:ln>
          </p:spPr>
          <p:txBody>
            <a:bodyPr wrap="none" anchor="ctr"/>
            <a:lstStyle/>
            <a:p>
              <a:r>
                <a:rPr lang="en-US" sz="2000" b="1">
                  <a:latin typeface="Calibri" pitchFamily="34" charset="0"/>
                </a:rPr>
                <a:t>Hosting</a:t>
              </a:r>
            </a:p>
          </p:txBody>
        </p:sp>
        <p:sp>
          <p:nvSpPr>
            <p:cNvPr id="18457" name="Rectangle 6"/>
            <p:cNvSpPr>
              <a:spLocks noChangeArrowheads="1"/>
            </p:cNvSpPr>
            <p:nvPr/>
          </p:nvSpPr>
          <p:spPr bwMode="auto">
            <a:xfrm>
              <a:off x="1488" y="1296"/>
              <a:ext cx="3696" cy="2592"/>
            </a:xfrm>
            <a:prstGeom prst="rect">
              <a:avLst/>
            </a:prstGeom>
            <a:noFill/>
            <a:ln w="19050">
              <a:solidFill>
                <a:schemeClr val="tx1"/>
              </a:solidFill>
              <a:miter lim="800000"/>
              <a:headEnd type="none" w="sm" len="sm"/>
              <a:tailEnd type="none" w="sm" len="sm"/>
            </a:ln>
          </p:spPr>
          <p:txBody>
            <a:bodyPr wrap="none" anchor="ctr"/>
            <a:lstStyle/>
            <a:p>
              <a:endParaRPr lang="en-US">
                <a:latin typeface="Calibri" pitchFamily="34" charset="0"/>
              </a:endParaRPr>
            </a:p>
          </p:txBody>
        </p:sp>
      </p:grpSp>
      <p:sp>
        <p:nvSpPr>
          <p:cNvPr id="36" name="Rectangle 5"/>
          <p:cNvSpPr>
            <a:spLocks noGrp="1" noChangeArrowheads="1"/>
          </p:cNvSpPr>
          <p:nvPr>
            <p:ph type="title"/>
          </p:nvPr>
        </p:nvSpPr>
        <p:spPr>
          <a:xfrm>
            <a:off x="381000" y="304800"/>
            <a:ext cx="8305800" cy="762000"/>
          </a:xfrm>
        </p:spPr>
        <p:style>
          <a:lnRef idx="3">
            <a:schemeClr val="lt1"/>
          </a:lnRef>
          <a:fillRef idx="1">
            <a:schemeClr val="accent1"/>
          </a:fillRef>
          <a:effectRef idx="1">
            <a:schemeClr val="accent1"/>
          </a:effectRef>
          <a:fontRef idx="minor">
            <a:schemeClr val="lt1"/>
          </a:fontRef>
        </p:style>
        <p:txBody>
          <a:bodyPr rtlCol="0">
            <a:normAutofit/>
          </a:bodyPr>
          <a:lstStyle/>
          <a:p>
            <a:pPr eaLnBrk="1" fontAlgn="auto" hangingPunct="1">
              <a:spcAft>
                <a:spcPts val="0"/>
              </a:spcAft>
              <a:defRPr/>
            </a:pPr>
            <a:r>
              <a:rPr lang="en-US" smtClean="0">
                <a:ea typeface="ＭＳ Ｐゴシック" pitchFamily="-97" charset="-128"/>
              </a:rPr>
              <a:t>Cloud Computing Service Layers</a:t>
            </a:r>
          </a:p>
        </p:txBody>
      </p:sp>
      <p:sp>
        <p:nvSpPr>
          <p:cNvPr id="18436" name="Text Box 20"/>
          <p:cNvSpPr txBox="1">
            <a:spLocks noChangeArrowheads="1"/>
          </p:cNvSpPr>
          <p:nvPr/>
        </p:nvSpPr>
        <p:spPr bwMode="auto">
          <a:xfrm>
            <a:off x="4038600" y="1219200"/>
            <a:ext cx="4202113" cy="396875"/>
          </a:xfrm>
          <a:prstGeom prst="rect">
            <a:avLst/>
          </a:prstGeom>
          <a:noFill/>
          <a:ln w="9525">
            <a:noFill/>
            <a:miter lim="800000"/>
            <a:headEnd type="none" w="sm" len="sm"/>
            <a:tailEnd type="none" w="sm" len="sm"/>
          </a:ln>
        </p:spPr>
        <p:txBody>
          <a:bodyPr>
            <a:spAutoFit/>
          </a:bodyPr>
          <a:lstStyle/>
          <a:p>
            <a:r>
              <a:rPr lang="en-US" sz="2000" b="1">
                <a:latin typeface="Calibri" pitchFamily="34" charset="0"/>
              </a:rPr>
              <a:t>Description</a:t>
            </a:r>
          </a:p>
        </p:txBody>
      </p:sp>
      <p:sp>
        <p:nvSpPr>
          <p:cNvPr id="18437" name="Text Box 21"/>
          <p:cNvSpPr txBox="1">
            <a:spLocks noChangeArrowheads="1"/>
          </p:cNvSpPr>
          <p:nvPr/>
        </p:nvSpPr>
        <p:spPr bwMode="auto">
          <a:xfrm>
            <a:off x="4038600" y="1676400"/>
            <a:ext cx="4114800" cy="447675"/>
          </a:xfrm>
          <a:prstGeom prst="rect">
            <a:avLst/>
          </a:prstGeom>
          <a:noFill/>
          <a:ln w="9525">
            <a:noFill/>
            <a:miter lim="800000"/>
            <a:headEnd type="none" w="sm" len="sm"/>
            <a:tailEnd type="none" w="sm" len="sm"/>
          </a:ln>
        </p:spPr>
        <p:txBody>
          <a:bodyPr>
            <a:spAutoFit/>
          </a:bodyPr>
          <a:lstStyle/>
          <a:p>
            <a:pPr>
              <a:lnSpc>
                <a:spcPts val="1400"/>
              </a:lnSpc>
            </a:pPr>
            <a:r>
              <a:rPr lang="en-US" sz="1200" b="1">
                <a:latin typeface="Calibri" pitchFamily="34" charset="0"/>
              </a:rPr>
              <a:t>Services – Complete business services such as PayPal, OpenID, OAuth, Google Maps, Alexa</a:t>
            </a:r>
          </a:p>
        </p:txBody>
      </p:sp>
      <p:sp>
        <p:nvSpPr>
          <p:cNvPr id="18438" name="Text Box 13"/>
          <p:cNvSpPr txBox="1">
            <a:spLocks noChangeArrowheads="1"/>
          </p:cNvSpPr>
          <p:nvPr/>
        </p:nvSpPr>
        <p:spPr bwMode="auto">
          <a:xfrm>
            <a:off x="2133600" y="1219200"/>
            <a:ext cx="1828800" cy="396875"/>
          </a:xfrm>
          <a:prstGeom prst="rect">
            <a:avLst/>
          </a:prstGeom>
          <a:noFill/>
          <a:ln w="9525">
            <a:noFill/>
            <a:miter lim="800000"/>
            <a:headEnd type="none" w="sm" len="sm"/>
            <a:tailEnd type="none" w="sm" len="sm"/>
          </a:ln>
        </p:spPr>
        <p:txBody>
          <a:bodyPr>
            <a:spAutoFit/>
          </a:bodyPr>
          <a:lstStyle/>
          <a:p>
            <a:r>
              <a:rPr lang="en-US" sz="2000" b="1">
                <a:latin typeface="Calibri" pitchFamily="34" charset="0"/>
              </a:rPr>
              <a:t>Services</a:t>
            </a:r>
          </a:p>
        </p:txBody>
      </p:sp>
      <p:sp>
        <p:nvSpPr>
          <p:cNvPr id="18439" name="Text Box 2"/>
          <p:cNvSpPr txBox="1">
            <a:spLocks noChangeArrowheads="1"/>
          </p:cNvSpPr>
          <p:nvPr/>
        </p:nvSpPr>
        <p:spPr bwMode="auto">
          <a:xfrm>
            <a:off x="261938" y="2362200"/>
            <a:ext cx="1566862" cy="701675"/>
          </a:xfrm>
          <a:prstGeom prst="rect">
            <a:avLst/>
          </a:prstGeom>
          <a:noFill/>
          <a:ln w="9525">
            <a:noFill/>
            <a:miter lim="800000"/>
            <a:headEnd type="none" w="sm" len="sm"/>
            <a:tailEnd type="none" w="sm" len="sm"/>
          </a:ln>
        </p:spPr>
        <p:txBody>
          <a:bodyPr>
            <a:spAutoFit/>
          </a:bodyPr>
          <a:lstStyle/>
          <a:p>
            <a:pPr algn="r"/>
            <a:r>
              <a:rPr lang="en-US" sz="2000" b="1">
                <a:solidFill>
                  <a:schemeClr val="accent2"/>
                </a:solidFill>
                <a:latin typeface="Calibri" pitchFamily="34" charset="0"/>
              </a:rPr>
              <a:t>Application</a:t>
            </a:r>
          </a:p>
          <a:p>
            <a:pPr algn="r"/>
            <a:r>
              <a:rPr lang="en-US" sz="2000" b="1">
                <a:solidFill>
                  <a:schemeClr val="accent2"/>
                </a:solidFill>
                <a:latin typeface="Calibri" pitchFamily="34" charset="0"/>
              </a:rPr>
              <a:t>Focused </a:t>
            </a:r>
          </a:p>
        </p:txBody>
      </p:sp>
      <p:sp>
        <p:nvSpPr>
          <p:cNvPr id="18440" name="Text Box 3"/>
          <p:cNvSpPr txBox="1">
            <a:spLocks noChangeArrowheads="1"/>
          </p:cNvSpPr>
          <p:nvPr/>
        </p:nvSpPr>
        <p:spPr bwMode="auto">
          <a:xfrm>
            <a:off x="-457200" y="4495800"/>
            <a:ext cx="2133600" cy="708025"/>
          </a:xfrm>
          <a:prstGeom prst="rect">
            <a:avLst/>
          </a:prstGeom>
          <a:noFill/>
          <a:ln w="9525">
            <a:noFill/>
            <a:miter lim="800000"/>
            <a:headEnd type="none" w="sm" len="sm"/>
            <a:tailEnd type="none" w="sm" len="sm"/>
          </a:ln>
        </p:spPr>
        <p:txBody>
          <a:bodyPr>
            <a:spAutoFit/>
          </a:bodyPr>
          <a:lstStyle/>
          <a:p>
            <a:pPr algn="r"/>
            <a:r>
              <a:rPr lang="en-US" sz="2000" b="1">
                <a:solidFill>
                  <a:srgbClr val="663300"/>
                </a:solidFill>
                <a:latin typeface="Calibri" pitchFamily="34" charset="0"/>
              </a:rPr>
              <a:t>Infrastructure</a:t>
            </a:r>
          </a:p>
          <a:p>
            <a:pPr algn="r"/>
            <a:r>
              <a:rPr lang="en-US" sz="2000" b="1">
                <a:solidFill>
                  <a:srgbClr val="663300"/>
                </a:solidFill>
                <a:latin typeface="Calibri" pitchFamily="34" charset="0"/>
              </a:rPr>
              <a:t>Focused</a:t>
            </a:r>
          </a:p>
        </p:txBody>
      </p:sp>
      <p:sp>
        <p:nvSpPr>
          <p:cNvPr id="18441" name="AutoShape 15"/>
          <p:cNvSpPr>
            <a:spLocks/>
          </p:cNvSpPr>
          <p:nvPr/>
        </p:nvSpPr>
        <p:spPr bwMode="auto">
          <a:xfrm flipH="1">
            <a:off x="1752600" y="1676400"/>
            <a:ext cx="304800" cy="2057400"/>
          </a:xfrm>
          <a:prstGeom prst="rightBrace">
            <a:avLst>
              <a:gd name="adj1" fmla="val 56250"/>
              <a:gd name="adj2" fmla="val 51616"/>
            </a:avLst>
          </a:prstGeom>
          <a:noFill/>
          <a:ln w="19050">
            <a:solidFill>
              <a:schemeClr val="accent2"/>
            </a:solidFill>
            <a:round/>
            <a:headEnd type="none" w="sm" len="sm"/>
            <a:tailEnd type="none" w="sm" len="sm"/>
          </a:ln>
        </p:spPr>
        <p:txBody>
          <a:bodyPr wrap="none" anchor="ctr"/>
          <a:lstStyle/>
          <a:p>
            <a:endParaRPr lang="en-US">
              <a:latin typeface="Calibri" pitchFamily="34" charset="0"/>
            </a:endParaRPr>
          </a:p>
        </p:txBody>
      </p:sp>
      <p:sp>
        <p:nvSpPr>
          <p:cNvPr id="18442" name="AutoShape 16"/>
          <p:cNvSpPr>
            <a:spLocks/>
          </p:cNvSpPr>
          <p:nvPr/>
        </p:nvSpPr>
        <p:spPr bwMode="auto">
          <a:xfrm flipH="1">
            <a:off x="1676400" y="3733800"/>
            <a:ext cx="381000" cy="2057400"/>
          </a:xfrm>
          <a:prstGeom prst="rightBrace">
            <a:avLst>
              <a:gd name="adj1" fmla="val 58400"/>
              <a:gd name="adj2" fmla="val 51542"/>
            </a:avLst>
          </a:prstGeom>
          <a:noFill/>
          <a:ln w="19050">
            <a:solidFill>
              <a:srgbClr val="996633"/>
            </a:solidFill>
            <a:round/>
            <a:headEnd type="none" w="sm" len="sm"/>
            <a:tailEnd type="none" w="sm" len="sm"/>
          </a:ln>
        </p:spPr>
        <p:txBody>
          <a:bodyPr wrap="none" anchor="ctr"/>
          <a:lstStyle/>
          <a:p>
            <a:endParaRPr lang="en-US">
              <a:latin typeface="Calibri" pitchFamily="34" charset="0"/>
            </a:endParaRPr>
          </a:p>
        </p:txBody>
      </p:sp>
      <p:sp>
        <p:nvSpPr>
          <p:cNvPr id="18443" name="Line 31"/>
          <p:cNvSpPr>
            <a:spLocks noChangeShapeType="1"/>
          </p:cNvSpPr>
          <p:nvPr/>
        </p:nvSpPr>
        <p:spPr bwMode="auto">
          <a:xfrm flipV="1">
            <a:off x="3962400" y="1219200"/>
            <a:ext cx="0" cy="4572000"/>
          </a:xfrm>
          <a:prstGeom prst="line">
            <a:avLst/>
          </a:prstGeom>
          <a:noFill/>
          <a:ln w="9525">
            <a:solidFill>
              <a:schemeClr val="tx1"/>
            </a:solidFill>
            <a:round/>
            <a:headEnd type="none" w="sm" len="sm"/>
            <a:tailEnd type="none" w="sm" len="sm"/>
          </a:ln>
        </p:spPr>
        <p:txBody>
          <a:bodyPr/>
          <a:lstStyle/>
          <a:p>
            <a:endParaRPr lang="en-US"/>
          </a:p>
        </p:txBody>
      </p:sp>
      <p:sp>
        <p:nvSpPr>
          <p:cNvPr id="18444" name="Text Box 33"/>
          <p:cNvSpPr txBox="1">
            <a:spLocks noChangeArrowheads="1"/>
          </p:cNvSpPr>
          <p:nvPr/>
        </p:nvSpPr>
        <p:spPr bwMode="auto">
          <a:xfrm>
            <a:off x="4038600" y="2362200"/>
            <a:ext cx="4114800" cy="625475"/>
          </a:xfrm>
          <a:prstGeom prst="rect">
            <a:avLst/>
          </a:prstGeom>
          <a:noFill/>
          <a:ln w="9525">
            <a:noFill/>
            <a:miter lim="800000"/>
            <a:headEnd type="none" w="sm" len="sm"/>
            <a:tailEnd type="none" w="sm" len="sm"/>
          </a:ln>
        </p:spPr>
        <p:txBody>
          <a:bodyPr>
            <a:spAutoFit/>
          </a:bodyPr>
          <a:lstStyle/>
          <a:p>
            <a:pPr>
              <a:lnSpc>
                <a:spcPts val="1400"/>
              </a:lnSpc>
            </a:pPr>
            <a:r>
              <a:rPr lang="en-US" sz="1200" b="1">
                <a:latin typeface="Calibri" pitchFamily="34" charset="0"/>
              </a:rPr>
              <a:t>Application – Cloud based software that eliminates the need for local installation such as Google Apps, Microsoft Online</a:t>
            </a:r>
          </a:p>
        </p:txBody>
      </p:sp>
      <p:sp>
        <p:nvSpPr>
          <p:cNvPr id="18445" name="Text Box 34"/>
          <p:cNvSpPr txBox="1">
            <a:spLocks noChangeArrowheads="1"/>
          </p:cNvSpPr>
          <p:nvPr/>
        </p:nvSpPr>
        <p:spPr bwMode="auto">
          <a:xfrm>
            <a:off x="4038600" y="4419600"/>
            <a:ext cx="4114800" cy="447675"/>
          </a:xfrm>
          <a:prstGeom prst="rect">
            <a:avLst/>
          </a:prstGeom>
          <a:noFill/>
          <a:ln w="9525">
            <a:noFill/>
            <a:miter lim="800000"/>
            <a:headEnd type="none" w="sm" len="sm"/>
            <a:tailEnd type="none" w="sm" len="sm"/>
          </a:ln>
        </p:spPr>
        <p:txBody>
          <a:bodyPr>
            <a:spAutoFit/>
          </a:bodyPr>
          <a:lstStyle/>
          <a:p>
            <a:pPr>
              <a:lnSpc>
                <a:spcPts val="1400"/>
              </a:lnSpc>
            </a:pPr>
            <a:r>
              <a:rPr lang="en-US" sz="1200" b="1">
                <a:latin typeface="Calibri" pitchFamily="34" charset="0"/>
              </a:rPr>
              <a:t>Storage – Data storage or cloud based  NAS such as CTERA, iDisk, CloudNAS</a:t>
            </a:r>
          </a:p>
        </p:txBody>
      </p:sp>
      <p:sp>
        <p:nvSpPr>
          <p:cNvPr id="18446" name="Text Box 35"/>
          <p:cNvSpPr txBox="1">
            <a:spLocks noChangeArrowheads="1"/>
          </p:cNvSpPr>
          <p:nvPr/>
        </p:nvSpPr>
        <p:spPr bwMode="auto">
          <a:xfrm>
            <a:off x="4038600" y="3048000"/>
            <a:ext cx="4114800" cy="625475"/>
          </a:xfrm>
          <a:prstGeom prst="rect">
            <a:avLst/>
          </a:prstGeom>
          <a:noFill/>
          <a:ln w="9525">
            <a:noFill/>
            <a:miter lim="800000"/>
            <a:headEnd type="none" w="sm" len="sm"/>
            <a:tailEnd type="none" w="sm" len="sm"/>
          </a:ln>
        </p:spPr>
        <p:txBody>
          <a:bodyPr>
            <a:spAutoFit/>
          </a:bodyPr>
          <a:lstStyle/>
          <a:p>
            <a:pPr>
              <a:lnSpc>
                <a:spcPts val="1400"/>
              </a:lnSpc>
            </a:pPr>
            <a:r>
              <a:rPr lang="en-US" sz="1200" b="1">
                <a:latin typeface="Calibri" pitchFamily="34" charset="0"/>
              </a:rPr>
              <a:t>Development – Software development platforms used to build custom cloud based applications (PAAS &amp; SAAS) such as SalesForce</a:t>
            </a:r>
          </a:p>
        </p:txBody>
      </p:sp>
      <p:sp>
        <p:nvSpPr>
          <p:cNvPr id="18447" name="Text Box 36"/>
          <p:cNvSpPr txBox="1">
            <a:spLocks noChangeArrowheads="1"/>
          </p:cNvSpPr>
          <p:nvPr/>
        </p:nvSpPr>
        <p:spPr bwMode="auto">
          <a:xfrm>
            <a:off x="4038600" y="3733800"/>
            <a:ext cx="4114800" cy="447675"/>
          </a:xfrm>
          <a:prstGeom prst="rect">
            <a:avLst/>
          </a:prstGeom>
          <a:noFill/>
          <a:ln w="9525">
            <a:noFill/>
            <a:miter lim="800000"/>
            <a:headEnd type="none" w="sm" len="sm"/>
            <a:tailEnd type="none" w="sm" len="sm"/>
          </a:ln>
        </p:spPr>
        <p:txBody>
          <a:bodyPr>
            <a:spAutoFit/>
          </a:bodyPr>
          <a:lstStyle/>
          <a:p>
            <a:pPr>
              <a:lnSpc>
                <a:spcPts val="1400"/>
              </a:lnSpc>
            </a:pPr>
            <a:r>
              <a:rPr lang="en-US" sz="1200" b="1">
                <a:latin typeface="Calibri" pitchFamily="34" charset="0"/>
              </a:rPr>
              <a:t>Platform – Cloud based platforms, typically provided using virtualization, such as Amazon ECC, Sun Grid</a:t>
            </a:r>
          </a:p>
        </p:txBody>
      </p:sp>
      <p:sp>
        <p:nvSpPr>
          <p:cNvPr id="18448" name="Text Box 37"/>
          <p:cNvSpPr txBox="1">
            <a:spLocks noChangeArrowheads="1"/>
          </p:cNvSpPr>
          <p:nvPr/>
        </p:nvSpPr>
        <p:spPr bwMode="auto">
          <a:xfrm>
            <a:off x="4038600" y="5105400"/>
            <a:ext cx="4114800" cy="447675"/>
          </a:xfrm>
          <a:prstGeom prst="rect">
            <a:avLst/>
          </a:prstGeom>
          <a:noFill/>
          <a:ln w="9525">
            <a:noFill/>
            <a:miter lim="800000"/>
            <a:headEnd type="none" w="sm" len="sm"/>
            <a:tailEnd type="none" w="sm" len="sm"/>
          </a:ln>
        </p:spPr>
        <p:txBody>
          <a:bodyPr>
            <a:spAutoFit/>
          </a:bodyPr>
          <a:lstStyle/>
          <a:p>
            <a:pPr>
              <a:lnSpc>
                <a:spcPts val="1400"/>
              </a:lnSpc>
            </a:pPr>
            <a:r>
              <a:rPr lang="en-US" sz="1200" b="1">
                <a:latin typeface="Calibri" pitchFamily="34" charset="0"/>
              </a:rPr>
              <a:t>Hosting – Physical data centers such as those run by IBM, HP, NaviSite, etc.</a:t>
            </a:r>
          </a:p>
        </p:txBody>
      </p:sp>
      <p:sp>
        <p:nvSpPr>
          <p:cNvPr id="51" name="Footer Placeholder 26"/>
          <p:cNvSpPr>
            <a:spLocks noGrp="1"/>
          </p:cNvSpPr>
          <p:nvPr>
            <p:ph type="ftr" sz="quarter" idx="11"/>
          </p:nvPr>
        </p:nvSpPr>
        <p:spPr>
          <a:xfrm>
            <a:off x="2819400" y="6629400"/>
            <a:ext cx="2895600" cy="457200"/>
          </a:xfrm>
        </p:spPr>
        <p:txBody>
          <a:bodyPr/>
          <a:lstStyle/>
          <a:p>
            <a:pPr>
              <a:defRPr/>
            </a:pPr>
            <a:r>
              <a:rPr lang="en-US"/>
              <a:t>Ashok kumar</a:t>
            </a:r>
            <a:endParaRPr lang="en-GB"/>
          </a:p>
        </p:txBody>
      </p:sp>
      <p:sp>
        <p:nvSpPr>
          <p:cNvPr id="26" name="Slide Number Placeholder 25"/>
          <p:cNvSpPr>
            <a:spLocks noGrp="1"/>
          </p:cNvSpPr>
          <p:nvPr>
            <p:ph type="sldNum" sz="quarter" idx="12"/>
          </p:nvPr>
        </p:nvSpPr>
        <p:spPr/>
        <p:txBody>
          <a:bodyPr/>
          <a:lstStyle/>
          <a:p>
            <a:pPr>
              <a:defRPr/>
            </a:pPr>
            <a:fld id="{F11F0917-D8CC-4181-BB32-8D7EDB5E6E41}"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a:t>
            </a: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Calibri" pitchFamily="34" charset="0"/>
              </a:rPr>
              <a:t>Cloud computing</a:t>
            </a:r>
            <a:r>
              <a:rPr lang="en-US" dirty="0" smtClean="0">
                <a:latin typeface="Calibri" pitchFamily="34" charset="0"/>
              </a:rPr>
              <a:t> is a technology that uses the internet and central remote servers to maintain data and applications.</a:t>
            </a:r>
          </a:p>
          <a:p>
            <a:endParaRPr lang="en-US" dirty="0" smtClean="0">
              <a:latin typeface="Calibri" pitchFamily="34" charset="0"/>
            </a:endParaRPr>
          </a:p>
          <a:p>
            <a:r>
              <a:rPr lang="en-US" sz="2000" dirty="0" smtClean="0">
                <a:latin typeface="Calibri" pitchFamily="34" charset="0"/>
              </a:rPr>
              <a:t>A simple example of cloud computing is Yahoo email or Gmail etc</a:t>
            </a:r>
          </a:p>
          <a:p>
            <a:r>
              <a:rPr lang="en-US" dirty="0" smtClean="0"/>
              <a:t>A style of computing where massively scalable (and elastic) IT-related capabilities are provided “as a service” to external customers using Internet technologies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endParaRPr lang="en-US" smtClean="0"/>
          </a:p>
        </p:txBody>
      </p:sp>
      <p:sp>
        <p:nvSpPr>
          <p:cNvPr id="4" name="Date Placeholder 3"/>
          <p:cNvSpPr>
            <a:spLocks noGrp="1"/>
          </p:cNvSpPr>
          <p:nvPr>
            <p:ph type="dt" sz="quarter" idx="10"/>
          </p:nvPr>
        </p:nvSpPr>
        <p:spPr/>
        <p:txBody>
          <a:bodyPr/>
          <a:lstStyle/>
          <a:p>
            <a:pPr>
              <a:defRPr/>
            </a:pPr>
            <a:fld id="{D171E804-DD6D-4D07-8DCC-83A046AF4807}" type="datetime1">
              <a:rPr lang="en-US" smtClean="0"/>
              <a:pPr>
                <a:defRPr/>
              </a:pPr>
              <a:t>7/2/2013</a:t>
            </a:fld>
            <a:endParaRPr lang="en-US"/>
          </a:p>
        </p:txBody>
      </p:sp>
      <p:sp>
        <p:nvSpPr>
          <p:cNvPr id="6" name="Slide Number Placeholder 5"/>
          <p:cNvSpPr>
            <a:spLocks noGrp="1"/>
          </p:cNvSpPr>
          <p:nvPr>
            <p:ph type="sldNum" sz="quarter" idx="12"/>
          </p:nvPr>
        </p:nvSpPr>
        <p:spPr/>
        <p:txBody>
          <a:bodyPr/>
          <a:lstStyle/>
          <a:p>
            <a:pPr>
              <a:defRPr/>
            </a:pPr>
            <a:fld id="{EECCA2DD-DE65-4C30-9161-01B2CFE2D303}" type="slidenum">
              <a:rPr lang="en-US" smtClean="0"/>
              <a:pPr>
                <a:defRPr/>
              </a:pPr>
              <a:t>3</a:t>
            </a:fld>
            <a:endParaRPr lang="en-US"/>
          </a:p>
        </p:txBody>
      </p:sp>
      <p:pic>
        <p:nvPicPr>
          <p:cNvPr id="4102" name="Picture 3"/>
          <p:cNvPicPr>
            <a:picLocks noChangeAspect="1" noChangeArrowheads="1"/>
          </p:cNvPicPr>
          <p:nvPr/>
        </p:nvPicPr>
        <p:blipFill>
          <a:blip r:embed="rId2"/>
          <a:srcRect/>
          <a:stretch>
            <a:fillRect/>
          </a:stretch>
        </p:blipFill>
        <p:spPr bwMode="auto">
          <a:xfrm>
            <a:off x="-914400" y="0"/>
            <a:ext cx="10896600" cy="6457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Cloud Architecture</a:t>
            </a:r>
            <a:endParaRPr lang="en-US" dirty="0"/>
          </a:p>
        </p:txBody>
      </p:sp>
      <p:sp>
        <p:nvSpPr>
          <p:cNvPr id="4" name="Title 1"/>
          <p:cNvSpPr txBox="1">
            <a:spLocks/>
          </p:cNvSpPr>
          <p:nvPr/>
        </p:nvSpPr>
        <p:spPr>
          <a:xfrm>
            <a:off x="609600" y="427038"/>
            <a:ext cx="8229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lt1"/>
                </a:solidFill>
                <a:effectLst/>
                <a:uLnTx/>
                <a:uFillTx/>
                <a:latin typeface="+mn-lt"/>
                <a:ea typeface="ＭＳ Ｐゴシック" pitchFamily="-97" charset="-128"/>
                <a:cs typeface="+mn-cs"/>
              </a:rPr>
              <a:t>Cloud Architecture</a:t>
            </a:r>
            <a:endParaRPr kumimoji="0" lang="en-US" sz="4400" b="0" i="0" u="none" strike="noStrike" kern="1200" cap="none" spc="0" normalizeH="0" baseline="0" noProof="0" dirty="0" smtClean="0">
              <a:ln>
                <a:noFill/>
              </a:ln>
              <a:solidFill>
                <a:schemeClr val="lt1"/>
              </a:solidFill>
              <a:effectLst/>
              <a:uLnTx/>
              <a:uFillTx/>
              <a:latin typeface="+mn-lt"/>
              <a:ea typeface="+mn-ea"/>
              <a:cs typeface="+mn-cs"/>
            </a:endParaRPr>
          </a:p>
        </p:txBody>
      </p:sp>
      <p:pic>
        <p:nvPicPr>
          <p:cNvPr id="5" name="Picture 2"/>
          <p:cNvPicPr>
            <a:picLocks noGrp="1" noChangeAspect="1" noChangeArrowheads="1"/>
          </p:cNvPicPr>
          <p:nvPr>
            <p:ph idx="1"/>
          </p:nvPr>
        </p:nvPicPr>
        <p:blipFill>
          <a:blip r:embed="rId2"/>
          <a:srcRect/>
          <a:stretch>
            <a:fillRect/>
          </a:stretch>
        </p:blipFill>
        <p:spPr>
          <a:xfrm>
            <a:off x="1260096" y="1600200"/>
            <a:ext cx="6623808" cy="4525963"/>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eaLnBrk="1" fontAlgn="auto" hangingPunct="1">
              <a:spcAft>
                <a:spcPts val="0"/>
              </a:spcAft>
              <a:defRPr/>
            </a:pPr>
            <a:r>
              <a:rPr lang="en-US" dirty="0" smtClean="0">
                <a:ea typeface="ＭＳ Ｐゴシック" pitchFamily="-97" charset="-128"/>
              </a:rPr>
              <a:t>Different Cloud Computing Layers</a:t>
            </a:r>
            <a:r>
              <a:rPr lang="ar-SA" dirty="0" smtClean="0">
                <a:ea typeface="ＭＳ Ｐゴシック" pitchFamily="-97" charset="-128"/>
              </a:rPr>
              <a:t>‏</a:t>
            </a:r>
            <a:endParaRPr lang="en-US" dirty="0" smtClean="0"/>
          </a:p>
        </p:txBody>
      </p:sp>
      <p:grpSp>
        <p:nvGrpSpPr>
          <p:cNvPr id="3" name="Group 19"/>
          <p:cNvGrpSpPr>
            <a:grpSpLocks noGrp="1"/>
          </p:cNvGrpSpPr>
          <p:nvPr>
            <p:ph idx="1"/>
          </p:nvPr>
        </p:nvGrpSpPr>
        <p:grpSpPr bwMode="auto">
          <a:xfrm>
            <a:off x="381000" y="1600200"/>
            <a:ext cx="8229600" cy="4525963"/>
            <a:chOff x="613804" y="1524000"/>
            <a:chExt cx="7775575" cy="4224337"/>
          </a:xfrm>
        </p:grpSpPr>
        <p:sp>
          <p:nvSpPr>
            <p:cNvPr id="6" name="AutoShape 2"/>
            <p:cNvSpPr>
              <a:spLocks noChangeArrowheads="1"/>
            </p:cNvSpPr>
            <p:nvPr/>
          </p:nvSpPr>
          <p:spPr bwMode="auto">
            <a:xfrm>
              <a:off x="613804" y="1524000"/>
              <a:ext cx="7775575" cy="4176922"/>
            </a:xfrm>
            <a:prstGeom prst="roundRect">
              <a:avLst>
                <a:gd name="adj" fmla="val 0"/>
              </a:avLst>
            </a:prstGeom>
            <a:ln>
              <a:headEnd/>
              <a:tailEnd/>
            </a:ln>
          </p:spPr>
          <p:style>
            <a:lnRef idx="1">
              <a:schemeClr val="dk1"/>
            </a:lnRef>
            <a:fillRef idx="2">
              <a:schemeClr val="dk1"/>
            </a:fillRef>
            <a:effectRef idx="1">
              <a:schemeClr val="dk1"/>
            </a:effectRef>
            <a:fontRef idx="minor">
              <a:schemeClr val="dk1"/>
            </a:fontRef>
          </p:style>
          <p:txBody>
            <a:bodyPr wrap="none" lIns="82945" tIns="41473" rIns="82945" bIns="41473" anchor="ctr"/>
            <a:lstStyle/>
            <a:p>
              <a:pPr fontAlgn="auto">
                <a:spcBef>
                  <a:spcPts val="0"/>
                </a:spcBef>
                <a:spcAft>
                  <a:spcPts val="0"/>
                </a:spcAft>
                <a:defRPr/>
              </a:pPr>
              <a:endParaRPr lang="en-US"/>
            </a:p>
          </p:txBody>
        </p:sp>
        <p:sp>
          <p:nvSpPr>
            <p:cNvPr id="17415" name="Line 3"/>
            <p:cNvSpPr>
              <a:spLocks noChangeShapeType="1"/>
            </p:cNvSpPr>
            <p:nvPr/>
          </p:nvSpPr>
          <p:spPr bwMode="auto">
            <a:xfrm flipH="1">
              <a:off x="4457700" y="1539875"/>
              <a:ext cx="38100" cy="4208462"/>
            </a:xfrm>
            <a:prstGeom prst="line">
              <a:avLst/>
            </a:prstGeom>
            <a:noFill/>
            <a:ln w="9360">
              <a:solidFill>
                <a:srgbClr val="000000"/>
              </a:solidFill>
              <a:round/>
              <a:headEnd/>
              <a:tailEnd/>
            </a:ln>
          </p:spPr>
          <p:txBody>
            <a:bodyPr lIns="82945" tIns="41473" rIns="82945" bIns="41473"/>
            <a:lstStyle/>
            <a:p>
              <a:endParaRPr lang="en-US"/>
            </a:p>
          </p:txBody>
        </p:sp>
        <p:sp>
          <p:nvSpPr>
            <p:cNvPr id="17416" name="Line 4"/>
            <p:cNvSpPr>
              <a:spLocks noChangeShapeType="1"/>
            </p:cNvSpPr>
            <p:nvPr/>
          </p:nvSpPr>
          <p:spPr bwMode="auto">
            <a:xfrm>
              <a:off x="931862" y="2757487"/>
              <a:ext cx="7312025" cy="1588"/>
            </a:xfrm>
            <a:prstGeom prst="line">
              <a:avLst/>
            </a:prstGeom>
            <a:noFill/>
            <a:ln w="9360">
              <a:solidFill>
                <a:srgbClr val="000000"/>
              </a:solidFill>
              <a:round/>
              <a:headEnd/>
              <a:tailEnd/>
            </a:ln>
          </p:spPr>
          <p:txBody>
            <a:bodyPr lIns="82945" tIns="41473" rIns="82945" bIns="41473"/>
            <a:lstStyle/>
            <a:p>
              <a:endParaRPr lang="en-US"/>
            </a:p>
          </p:txBody>
        </p:sp>
        <p:sp>
          <p:nvSpPr>
            <p:cNvPr id="17417" name="Line 5"/>
            <p:cNvSpPr>
              <a:spLocks noChangeShapeType="1"/>
            </p:cNvSpPr>
            <p:nvPr/>
          </p:nvSpPr>
          <p:spPr bwMode="auto">
            <a:xfrm>
              <a:off x="996950" y="3910012"/>
              <a:ext cx="7312025" cy="0"/>
            </a:xfrm>
            <a:prstGeom prst="line">
              <a:avLst/>
            </a:prstGeom>
            <a:noFill/>
            <a:ln w="9360">
              <a:solidFill>
                <a:srgbClr val="000000"/>
              </a:solidFill>
              <a:round/>
              <a:headEnd/>
              <a:tailEnd/>
            </a:ln>
          </p:spPr>
          <p:txBody>
            <a:bodyPr lIns="82945" tIns="41473" rIns="82945" bIns="41473"/>
            <a:lstStyle/>
            <a:p>
              <a:endParaRPr lang="en-US"/>
            </a:p>
          </p:txBody>
        </p:sp>
        <p:sp>
          <p:nvSpPr>
            <p:cNvPr id="17418" name="Text Box 6"/>
            <p:cNvSpPr txBox="1">
              <a:spLocks noChangeArrowheads="1"/>
            </p:cNvSpPr>
            <p:nvPr/>
          </p:nvSpPr>
          <p:spPr bwMode="auto">
            <a:xfrm>
              <a:off x="1733550" y="1812925"/>
              <a:ext cx="1917700" cy="817562"/>
            </a:xfrm>
            <a:prstGeom prst="rect">
              <a:avLst/>
            </a:prstGeom>
            <a:noFill/>
            <a:ln w="9525">
              <a:noFill/>
              <a:round/>
              <a:headEnd/>
              <a:tailEnd/>
            </a:ln>
          </p:spPr>
          <p:txBody>
            <a:bodyPr wrap="none" lIns="81639" tIns="40820" rIns="81639" bIns="40820"/>
            <a:lstStyle/>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500" b="1">
                  <a:solidFill>
                    <a:srgbClr val="000000"/>
                  </a:solidFill>
                  <a:latin typeface="Calibri" pitchFamily="34" charset="0"/>
                  <a:cs typeface="Lucida Sans Unicode" pitchFamily="34" charset="0"/>
                </a:rPr>
                <a:t>Application Service</a:t>
              </a:r>
            </a:p>
            <a:p>
              <a:pPr algn="ct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500" b="1">
                  <a:solidFill>
                    <a:srgbClr val="000000"/>
                  </a:solidFill>
                  <a:latin typeface="Calibri" pitchFamily="34" charset="0"/>
                  <a:cs typeface="Lucida Sans Unicode" pitchFamily="34" charset="0"/>
                </a:rPr>
                <a:t>(SaaS)</a:t>
              </a:r>
              <a:r>
                <a:rPr lang="ar-SA" sz="2500" b="1">
                  <a:solidFill>
                    <a:srgbClr val="000000"/>
                  </a:solidFill>
                  <a:latin typeface="Calibri" pitchFamily="34" charset="0"/>
                  <a:cs typeface="Lucida Sans Unicode" pitchFamily="34" charset="0"/>
                </a:rPr>
                <a:t>‏</a:t>
              </a:r>
              <a:endParaRPr lang="en-US" sz="2500" b="1">
                <a:solidFill>
                  <a:srgbClr val="000000"/>
                </a:solidFill>
                <a:latin typeface="Calibri" pitchFamily="34" charset="0"/>
                <a:cs typeface="Lucida Sans Unicode" pitchFamily="34" charset="0"/>
              </a:endParaRPr>
            </a:p>
          </p:txBody>
        </p:sp>
        <p:sp>
          <p:nvSpPr>
            <p:cNvPr id="17419" name="Text Box 7"/>
            <p:cNvSpPr txBox="1">
              <a:spLocks noChangeArrowheads="1"/>
            </p:cNvSpPr>
            <p:nvPr/>
          </p:nvSpPr>
          <p:spPr bwMode="auto">
            <a:xfrm>
              <a:off x="984250" y="3119437"/>
              <a:ext cx="3290887" cy="552450"/>
            </a:xfrm>
            <a:prstGeom prst="rect">
              <a:avLst/>
            </a:prstGeom>
            <a:noFill/>
            <a:ln w="9525">
              <a:noFill/>
              <a:round/>
              <a:headEnd/>
              <a:tailEnd/>
            </a:ln>
          </p:spPr>
          <p:txBody>
            <a:bodyPr wrap="none" lIns="81639" tIns="40820" rIns="81639" bIns="40820"/>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500" b="1">
                  <a:solidFill>
                    <a:srgbClr val="000000"/>
                  </a:solidFill>
                  <a:latin typeface="Calibri" pitchFamily="34" charset="0"/>
                  <a:cs typeface="Lucida Sans Unicode" pitchFamily="34" charset="0"/>
                </a:rPr>
                <a:t>Application Platform(PaaS)</a:t>
              </a:r>
            </a:p>
          </p:txBody>
        </p:sp>
        <p:sp>
          <p:nvSpPr>
            <p:cNvPr id="17420" name="Line 8"/>
            <p:cNvSpPr>
              <a:spLocks noChangeShapeType="1"/>
            </p:cNvSpPr>
            <p:nvPr/>
          </p:nvSpPr>
          <p:spPr bwMode="auto">
            <a:xfrm>
              <a:off x="915987" y="4789487"/>
              <a:ext cx="7312025" cy="1588"/>
            </a:xfrm>
            <a:prstGeom prst="line">
              <a:avLst/>
            </a:prstGeom>
            <a:noFill/>
            <a:ln w="9360">
              <a:solidFill>
                <a:srgbClr val="000000"/>
              </a:solidFill>
              <a:round/>
              <a:headEnd/>
              <a:tailEnd/>
            </a:ln>
          </p:spPr>
          <p:txBody>
            <a:bodyPr lIns="82945" tIns="41473" rIns="82945" bIns="41473"/>
            <a:lstStyle/>
            <a:p>
              <a:endParaRPr lang="en-US"/>
            </a:p>
          </p:txBody>
        </p:sp>
        <p:sp>
          <p:nvSpPr>
            <p:cNvPr id="17421" name="Text Box 9"/>
            <p:cNvSpPr txBox="1">
              <a:spLocks noChangeArrowheads="1"/>
            </p:cNvSpPr>
            <p:nvPr/>
          </p:nvSpPr>
          <p:spPr bwMode="auto">
            <a:xfrm>
              <a:off x="1333765" y="4067175"/>
              <a:ext cx="2879843" cy="498475"/>
            </a:xfrm>
            <a:prstGeom prst="rect">
              <a:avLst/>
            </a:prstGeom>
            <a:noFill/>
            <a:ln w="9525">
              <a:noFill/>
              <a:round/>
              <a:headEnd/>
              <a:tailEnd/>
            </a:ln>
          </p:spPr>
          <p:txBody>
            <a:bodyPr wrap="none" lIns="81639" tIns="40820" rIns="81639" bIns="40820"/>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500" b="1">
                  <a:solidFill>
                    <a:srgbClr val="000000"/>
                  </a:solidFill>
                  <a:latin typeface="Calibri" pitchFamily="34" charset="0"/>
                  <a:cs typeface="Lucida Sans Unicode" pitchFamily="34" charset="0"/>
                </a:rPr>
                <a:t>Server Platform(IaaS)</a:t>
              </a:r>
            </a:p>
          </p:txBody>
        </p:sp>
        <p:sp>
          <p:nvSpPr>
            <p:cNvPr id="17422" name="Text Box 10"/>
            <p:cNvSpPr txBox="1">
              <a:spLocks noChangeArrowheads="1"/>
            </p:cNvSpPr>
            <p:nvPr/>
          </p:nvSpPr>
          <p:spPr bwMode="auto">
            <a:xfrm>
              <a:off x="1195387" y="4975225"/>
              <a:ext cx="3018221" cy="503237"/>
            </a:xfrm>
            <a:prstGeom prst="rect">
              <a:avLst/>
            </a:prstGeom>
            <a:noFill/>
            <a:ln w="9525">
              <a:noFill/>
              <a:round/>
              <a:headEnd/>
              <a:tailEnd/>
            </a:ln>
          </p:spPr>
          <p:txBody>
            <a:bodyPr wrap="none" lIns="81639" tIns="40820" rIns="81639" bIns="40820"/>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500" b="1">
                  <a:solidFill>
                    <a:srgbClr val="000000"/>
                  </a:solidFill>
                  <a:latin typeface="Calibri" pitchFamily="34" charset="0"/>
                  <a:cs typeface="Lucida Sans Unicode" pitchFamily="34" charset="0"/>
                </a:rPr>
                <a:t>Storage Platform(IaaS)</a:t>
              </a:r>
            </a:p>
          </p:txBody>
        </p:sp>
        <p:sp>
          <p:nvSpPr>
            <p:cNvPr id="17423" name="Text Box 11"/>
            <p:cNvSpPr txBox="1">
              <a:spLocks noChangeArrowheads="1"/>
            </p:cNvSpPr>
            <p:nvPr/>
          </p:nvSpPr>
          <p:spPr bwMode="auto">
            <a:xfrm>
              <a:off x="4692650" y="5060950"/>
              <a:ext cx="3452812" cy="390525"/>
            </a:xfrm>
            <a:prstGeom prst="rect">
              <a:avLst/>
            </a:prstGeom>
            <a:noFill/>
            <a:ln w="9525">
              <a:noFill/>
              <a:round/>
              <a:headEnd/>
              <a:tailEnd/>
            </a:ln>
          </p:spPr>
          <p:txBody>
            <a:bodyPr wrap="none" lIns="81639" tIns="40820" rIns="81639" bIns="40820"/>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200">
                  <a:solidFill>
                    <a:srgbClr val="000000"/>
                  </a:solidFill>
                  <a:latin typeface="Calibri" pitchFamily="34" charset="0"/>
                  <a:cs typeface="Lucida Sans Unicode" pitchFamily="34" charset="0"/>
                </a:rPr>
                <a:t>Amazon S3, Dell, Apple, ...</a:t>
              </a:r>
            </a:p>
          </p:txBody>
        </p:sp>
        <p:sp>
          <p:nvSpPr>
            <p:cNvPr id="17424" name="Text Box 12"/>
            <p:cNvSpPr txBox="1">
              <a:spLocks noChangeArrowheads="1"/>
            </p:cNvSpPr>
            <p:nvPr/>
          </p:nvSpPr>
          <p:spPr bwMode="auto">
            <a:xfrm>
              <a:off x="4645025" y="4003675"/>
              <a:ext cx="3527425" cy="698500"/>
            </a:xfrm>
            <a:prstGeom prst="rect">
              <a:avLst/>
            </a:prstGeom>
            <a:noFill/>
            <a:ln w="9525">
              <a:noFill/>
              <a:round/>
              <a:headEnd/>
              <a:tailEnd/>
            </a:ln>
          </p:spPr>
          <p:txBody>
            <a:bodyPr wrap="none" lIns="81639" tIns="40820" rIns="81639" bIns="40820"/>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200">
                  <a:solidFill>
                    <a:srgbClr val="000000"/>
                  </a:solidFill>
                  <a:latin typeface="Calibri" pitchFamily="34" charset="0"/>
                  <a:cs typeface="Lucida Sans Unicode" pitchFamily="34" charset="0"/>
                </a:rPr>
                <a:t>3Tera, EC2, SliceHost, </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200">
                  <a:solidFill>
                    <a:srgbClr val="000000"/>
                  </a:solidFill>
                  <a:latin typeface="Calibri" pitchFamily="34" charset="0"/>
                  <a:cs typeface="Lucida Sans Unicode" pitchFamily="34" charset="0"/>
                </a:rPr>
                <a:t>GoGrid, RightScale, Linode</a:t>
              </a:r>
            </a:p>
          </p:txBody>
        </p:sp>
        <p:sp>
          <p:nvSpPr>
            <p:cNvPr id="17425" name="Text Box 13"/>
            <p:cNvSpPr txBox="1">
              <a:spLocks noChangeArrowheads="1"/>
            </p:cNvSpPr>
            <p:nvPr/>
          </p:nvSpPr>
          <p:spPr bwMode="auto">
            <a:xfrm>
              <a:off x="4629150" y="2852737"/>
              <a:ext cx="3589337" cy="1006475"/>
            </a:xfrm>
            <a:prstGeom prst="rect">
              <a:avLst/>
            </a:prstGeom>
            <a:noFill/>
            <a:ln w="9525">
              <a:noFill/>
              <a:round/>
              <a:headEnd/>
              <a:tailEnd/>
            </a:ln>
          </p:spPr>
          <p:txBody>
            <a:bodyPr wrap="none" lIns="81639" tIns="40820" rIns="81639" bIns="40820"/>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200">
                  <a:solidFill>
                    <a:srgbClr val="000000"/>
                  </a:solidFill>
                  <a:latin typeface="Calibri" pitchFamily="34" charset="0"/>
                  <a:cs typeface="Lucida Sans Unicode" pitchFamily="34" charset="0"/>
                </a:rPr>
                <a:t>Google App Engine, Mosso,</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200">
                  <a:solidFill>
                    <a:srgbClr val="000000"/>
                  </a:solidFill>
                  <a:latin typeface="Calibri" pitchFamily="34" charset="0"/>
                  <a:cs typeface="Lucida Sans Unicode" pitchFamily="34" charset="0"/>
                </a:rPr>
                <a:t>Force.com, Engine Yard,</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200">
                  <a:solidFill>
                    <a:srgbClr val="000000"/>
                  </a:solidFill>
                  <a:latin typeface="Calibri" pitchFamily="34" charset="0"/>
                  <a:cs typeface="Lucida Sans Unicode" pitchFamily="34" charset="0"/>
                </a:rPr>
                <a:t>Facebook, Heroku,  AWS</a:t>
              </a:r>
            </a:p>
          </p:txBody>
        </p:sp>
        <p:sp>
          <p:nvSpPr>
            <p:cNvPr id="17426" name="Text Box 14"/>
            <p:cNvSpPr txBox="1">
              <a:spLocks noChangeArrowheads="1"/>
            </p:cNvSpPr>
            <p:nvPr/>
          </p:nvSpPr>
          <p:spPr bwMode="auto">
            <a:xfrm>
              <a:off x="4565650" y="1684337"/>
              <a:ext cx="3805237" cy="1006475"/>
            </a:xfrm>
            <a:prstGeom prst="rect">
              <a:avLst/>
            </a:prstGeom>
            <a:noFill/>
            <a:ln w="9525">
              <a:noFill/>
              <a:round/>
              <a:headEnd/>
              <a:tailEnd/>
            </a:ln>
          </p:spPr>
          <p:txBody>
            <a:bodyPr wrap="none" lIns="81639" tIns="40820" rIns="81639" bIns="40820"/>
            <a:lstStyle/>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200">
                  <a:solidFill>
                    <a:srgbClr val="000000"/>
                  </a:solidFill>
                  <a:latin typeface="Calibri" pitchFamily="34" charset="0"/>
                  <a:cs typeface="Lucida Sans Unicode" pitchFamily="34" charset="0"/>
                </a:rPr>
                <a:t>MS Live/ExchangeLabs, IBM, </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200">
                  <a:solidFill>
                    <a:srgbClr val="000000"/>
                  </a:solidFill>
                  <a:latin typeface="Calibri" pitchFamily="34" charset="0"/>
                  <a:cs typeface="Lucida Sans Unicode" pitchFamily="34" charset="0"/>
                </a:rPr>
                <a:t>Google Apps; Salesforce.com</a:t>
              </a:r>
            </a:p>
            <a:p>
              <a:pPr>
                <a:tabLst>
                  <a:tab pos="0" algn="l"/>
                  <a:tab pos="404813" algn="l"/>
                  <a:tab pos="812800" algn="l"/>
                  <a:tab pos="1220788" algn="l"/>
                  <a:tab pos="1627188" algn="l"/>
                  <a:tab pos="2035175" algn="l"/>
                  <a:tab pos="2443163" algn="l"/>
                  <a:tab pos="2851150" algn="l"/>
                  <a:tab pos="3257550" algn="l"/>
                  <a:tab pos="3665538" algn="l"/>
                  <a:tab pos="4073525" algn="l"/>
                  <a:tab pos="4479925" algn="l"/>
                  <a:tab pos="4887913" algn="l"/>
                  <a:tab pos="5295900" algn="l"/>
                  <a:tab pos="5703888" algn="l"/>
                  <a:tab pos="6110288" algn="l"/>
                  <a:tab pos="6518275" algn="l"/>
                  <a:tab pos="6926263" algn="l"/>
                  <a:tab pos="7332663" algn="l"/>
                  <a:tab pos="7740650" algn="l"/>
                  <a:tab pos="8148638" algn="l"/>
                </a:tabLst>
              </a:pPr>
              <a:r>
                <a:rPr lang="en-US" sz="2200">
                  <a:solidFill>
                    <a:srgbClr val="000000"/>
                  </a:solidFill>
                  <a:latin typeface="Calibri" pitchFamily="34" charset="0"/>
                  <a:cs typeface="Lucida Sans Unicode" pitchFamily="34" charset="0"/>
                </a:rPr>
                <a:t>Quicken Online, Zoho, Cisco</a:t>
              </a:r>
            </a:p>
          </p:txBody>
        </p:sp>
      </p:grpSp>
      <p:sp>
        <p:nvSpPr>
          <p:cNvPr id="17" name="Slide Number Placeholder 16"/>
          <p:cNvSpPr>
            <a:spLocks noGrp="1"/>
          </p:cNvSpPr>
          <p:nvPr>
            <p:ph type="sldNum" sz="quarter" idx="12"/>
          </p:nvPr>
        </p:nvSpPr>
        <p:spPr/>
        <p:txBody>
          <a:bodyPr/>
          <a:lstStyle/>
          <a:p>
            <a:pPr>
              <a:defRPr/>
            </a:pPr>
            <a:fld id="{572B8595-3175-447C-BAD5-8F216C33A48B}" type="slidenum">
              <a:rPr lang="en-US" smtClean="0"/>
              <a:pPr>
                <a:defRPr/>
              </a:pPr>
              <a:t>5</a:t>
            </a:fld>
            <a:endParaRPr lang="en-US"/>
          </a:p>
        </p:txBody>
      </p:sp>
      <p:sp>
        <p:nvSpPr>
          <p:cNvPr id="18" name="Footer Placeholder 17"/>
          <p:cNvSpPr>
            <a:spLocks noGrp="1"/>
          </p:cNvSpPr>
          <p:nvPr>
            <p:ph type="ftr" sz="quarter" idx="11"/>
          </p:nvPr>
        </p:nvSpPr>
        <p:spPr/>
        <p:txBody>
          <a:bodyPr/>
          <a:lstStyle/>
          <a:p>
            <a:pPr>
              <a:defRPr/>
            </a:pPr>
            <a:r>
              <a:rPr lang="en-US"/>
              <a:t>Ashok kumar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eaLnBrk="1" fontAlgn="auto" hangingPunct="1">
              <a:spcAft>
                <a:spcPts val="0"/>
              </a:spcAft>
              <a:defRPr/>
            </a:pPr>
            <a:r>
              <a:rPr lang="en-GB" dirty="0" smtClean="0">
                <a:ea typeface="ＭＳ Ｐゴシック" pitchFamily="-97" charset="-128"/>
              </a:rPr>
              <a:t>Cloud Storage</a:t>
            </a:r>
            <a:endParaRPr lang="en-US" dirty="0" smtClean="0"/>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defRPr/>
            </a:pPr>
            <a:r>
              <a:rPr lang="en-GB" dirty="0" smtClean="0">
                <a:ea typeface="ＭＳ Ｐゴシック" pitchFamily="-97" charset="-128"/>
              </a:rPr>
              <a:t>Several large Web companies (such as Amazon and Google) are now exploiting the fact that they have data storage capacity that can be hired out to others. </a:t>
            </a:r>
          </a:p>
          <a:p>
            <a:pPr eaLnBrk="1" fontAlgn="auto" hangingPunct="1">
              <a:spcAft>
                <a:spcPts val="0"/>
              </a:spcAft>
              <a:defRPr/>
            </a:pPr>
            <a:r>
              <a:rPr lang="en-GB" dirty="0" smtClean="0">
                <a:ea typeface="ＭＳ Ｐゴシック" pitchFamily="-97" charset="-128"/>
              </a:rPr>
              <a:t>This approach, known as </a:t>
            </a:r>
            <a:r>
              <a:rPr lang="en-GB" dirty="0" smtClean="0">
                <a:solidFill>
                  <a:srgbClr val="3366FF"/>
                </a:solidFill>
                <a:ea typeface="ＭＳ Ｐゴシック" pitchFamily="-97" charset="-128"/>
              </a:rPr>
              <a:t>cloud storage</a:t>
            </a:r>
            <a:r>
              <a:rPr lang="en-GB" dirty="0" smtClean="0">
                <a:ea typeface="ＭＳ Ｐゴシック" pitchFamily="-97" charset="-128"/>
              </a:rPr>
              <a:t> allows data stored remotely to be temporarily cached on desktop computers, mobile phones or other Internet-linked devices. </a:t>
            </a:r>
          </a:p>
          <a:p>
            <a:pPr eaLnBrk="1" fontAlgn="auto" hangingPunct="1">
              <a:spcAft>
                <a:spcPts val="0"/>
              </a:spcAft>
              <a:defRPr/>
            </a:pPr>
            <a:r>
              <a:rPr lang="en-GB" dirty="0" smtClean="0">
                <a:ea typeface="ＭＳ Ｐゴシック" pitchFamily="-97" charset="-128"/>
              </a:rPr>
              <a:t>Amazon’s Elastic Compute Cloud (EC</a:t>
            </a:r>
            <a:r>
              <a:rPr lang="en-GB" baseline="30000" dirty="0" smtClean="0">
                <a:ea typeface="ＭＳ Ｐゴシック" pitchFamily="-97" charset="-128"/>
              </a:rPr>
              <a:t>2</a:t>
            </a:r>
            <a:r>
              <a:rPr lang="en-GB" dirty="0" smtClean="0">
                <a:ea typeface="ＭＳ Ｐゴシック" pitchFamily="-97" charset="-128"/>
              </a:rPr>
              <a:t>) and Simple Storage Solution (S3) are well known examples.</a:t>
            </a:r>
          </a:p>
          <a:p>
            <a:pPr eaLnBrk="1" fontAlgn="auto" hangingPunct="1">
              <a:spcAft>
                <a:spcPts val="0"/>
              </a:spcAft>
              <a:defRPr/>
            </a:pPr>
            <a:endParaRPr lang="en-US" dirty="0" smtClean="0"/>
          </a:p>
        </p:txBody>
      </p:sp>
      <p:sp>
        <p:nvSpPr>
          <p:cNvPr id="4" name="Slide Number Placeholder 3"/>
          <p:cNvSpPr>
            <a:spLocks noGrp="1"/>
          </p:cNvSpPr>
          <p:nvPr>
            <p:ph type="sldNum" sz="quarter" idx="12"/>
          </p:nvPr>
        </p:nvSpPr>
        <p:spPr/>
        <p:txBody>
          <a:bodyPr/>
          <a:lstStyle/>
          <a:p>
            <a:pPr>
              <a:defRPr/>
            </a:pPr>
            <a:fld id="{0F43AC76-E473-4C98-8CB6-D888F8FAE754}" type="slidenum">
              <a:rPr lang="en-US" smtClean="0"/>
              <a:pPr>
                <a:defRPr/>
              </a:pPr>
              <a:t>6</a:t>
            </a:fld>
            <a:endParaRPr lang="en-US"/>
          </a:p>
        </p:txBody>
      </p:sp>
      <p:sp>
        <p:nvSpPr>
          <p:cNvPr id="5" name="Footer Placeholder 4"/>
          <p:cNvSpPr>
            <a:spLocks noGrp="1"/>
          </p:cNvSpPr>
          <p:nvPr>
            <p:ph type="ftr" sz="quarter" idx="11"/>
          </p:nvPr>
        </p:nvSpPr>
        <p:spPr/>
        <p:txBody>
          <a:bodyPr/>
          <a:lstStyle/>
          <a:p>
            <a:pPr>
              <a:defRPr/>
            </a:pPr>
            <a:r>
              <a:rPr lang="en-US"/>
              <a:t>Ashok kumar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Content Placeholder 3" descr="demystifying01_aug2k10.jpg"/>
          <p:cNvPicPr>
            <a:picLocks noGrp="1" noChangeAspect="1"/>
          </p:cNvPicPr>
          <p:nvPr>
            <p:ph idx="1"/>
          </p:nvPr>
        </p:nvPicPr>
        <p:blipFill>
          <a:blip r:embed="rId2"/>
          <a:srcRect/>
          <a:stretch>
            <a:fillRect/>
          </a:stretch>
        </p:blipFill>
        <p:spPr>
          <a:xfrm>
            <a:off x="533400" y="304800"/>
            <a:ext cx="8153400" cy="6172200"/>
          </a:xfrm>
        </p:spPr>
      </p:pic>
      <p:sp>
        <p:nvSpPr>
          <p:cNvPr id="3" name="Date Placeholder 2"/>
          <p:cNvSpPr>
            <a:spLocks noGrp="1"/>
          </p:cNvSpPr>
          <p:nvPr>
            <p:ph type="dt" sz="quarter" idx="10"/>
          </p:nvPr>
        </p:nvSpPr>
        <p:spPr/>
        <p:txBody>
          <a:bodyPr/>
          <a:lstStyle/>
          <a:p>
            <a:pPr>
              <a:defRPr/>
            </a:pPr>
            <a:fld id="{C3DC2C9D-85B7-4652-9E58-76AC6A02C62F}" type="datetime1">
              <a:rPr lang="en-US"/>
              <a:pPr>
                <a:defRPr/>
              </a:pPr>
              <a:t>7/2/2013</a:t>
            </a:fld>
            <a:endParaRPr lang="en-US"/>
          </a:p>
        </p:txBody>
      </p:sp>
      <p:sp>
        <p:nvSpPr>
          <p:cNvPr id="4" name="Slide Number Placeholder 3"/>
          <p:cNvSpPr>
            <a:spLocks noGrp="1"/>
          </p:cNvSpPr>
          <p:nvPr>
            <p:ph type="sldNum" sz="quarter" idx="12"/>
          </p:nvPr>
        </p:nvSpPr>
        <p:spPr/>
        <p:txBody>
          <a:bodyPr/>
          <a:lstStyle/>
          <a:p>
            <a:pPr>
              <a:defRPr/>
            </a:pPr>
            <a:fld id="{8815ED7E-C259-4DC5-820E-DCC8E826C721}"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3"/>
          </a:xfrm>
        </p:spPr>
        <p:txBody>
          <a:bodyPr rtlCol="0">
            <a:normAutofit fontScale="90000"/>
          </a:bodyPr>
          <a:lstStyle/>
          <a:p>
            <a:pPr fontAlgn="auto">
              <a:spcAft>
                <a:spcPts val="0"/>
              </a:spcAft>
              <a:defRPr/>
            </a:pPr>
            <a:r>
              <a:rPr lang="en-US" b="1" dirty="0" smtClean="0"/>
              <a:t>Merits of Cloud Computing</a:t>
            </a:r>
            <a:endParaRPr lang="en-US" dirty="0"/>
          </a:p>
        </p:txBody>
      </p:sp>
      <p:sp>
        <p:nvSpPr>
          <p:cNvPr id="3" name="Content Placeholder 2"/>
          <p:cNvSpPr>
            <a:spLocks noGrp="1"/>
          </p:cNvSpPr>
          <p:nvPr>
            <p:ph idx="1"/>
          </p:nvPr>
        </p:nvSpPr>
        <p:spPr>
          <a:xfrm>
            <a:off x="381000" y="762000"/>
            <a:ext cx="8534400" cy="5715000"/>
          </a:xfrm>
        </p:spPr>
        <p:txBody>
          <a:bodyPr rtlCol="0">
            <a:normAutofit fontScale="55000" lnSpcReduction="20000"/>
          </a:bodyPr>
          <a:lstStyle/>
          <a:p>
            <a:pPr>
              <a:spcAft>
                <a:spcPts val="0"/>
              </a:spcAft>
              <a:defRPr/>
            </a:pPr>
            <a:r>
              <a:rPr lang="en-US" dirty="0" smtClean="0"/>
              <a:t>Cost:</a:t>
            </a:r>
          </a:p>
          <a:p>
            <a:pPr>
              <a:spcAft>
                <a:spcPts val="0"/>
              </a:spcAft>
              <a:buFont typeface="Arial" pitchFamily="34" charset="0"/>
              <a:buNone/>
              <a:defRPr/>
            </a:pPr>
            <a:r>
              <a:rPr lang="en-US" dirty="0" smtClean="0"/>
              <a:t>Well with all the required software and even hard drives accessible from the cloud, the budget of the business is greatly reduced. There are no infrastructure costs or other Capex (capital expenses). End to expensive servers, routers, etc. When the business is having less or very optimum investment then cloud is the right option. However the expense in cloud scenario is “all or nothing” policy.</a:t>
            </a:r>
          </a:p>
          <a:p>
            <a:pPr>
              <a:spcAft>
                <a:spcPts val="0"/>
              </a:spcAft>
              <a:defRPr/>
            </a:pPr>
            <a:r>
              <a:rPr lang="en-US" dirty="0" smtClean="0"/>
              <a:t>Easy to learn and use:</a:t>
            </a:r>
          </a:p>
          <a:p>
            <a:pPr>
              <a:spcAft>
                <a:spcPts val="0"/>
              </a:spcAft>
              <a:buFont typeface="Arial" pitchFamily="34" charset="0"/>
              <a:buNone/>
              <a:defRPr/>
            </a:pPr>
            <a:r>
              <a:rPr lang="en-US" dirty="0" smtClean="0"/>
              <a:t>If you have used Gmail, Google Docs, then cloud is nothing new to you. Since the staff would be a well expertise in Gmail and other basic cloud concepts, no special training is required; thereby satisfying the time and the cost constraint. Obviously, now there would no need to hire experienced expensive IT professionals, since this application is a trouble-free one.</a:t>
            </a:r>
          </a:p>
          <a:p>
            <a:pPr>
              <a:spcAft>
                <a:spcPts val="0"/>
              </a:spcAft>
              <a:defRPr/>
            </a:pPr>
            <a:r>
              <a:rPr lang="en-US" dirty="0" smtClean="0"/>
              <a:t>Flexibility:</a:t>
            </a:r>
          </a:p>
          <a:p>
            <a:pPr>
              <a:spcAft>
                <a:spcPts val="0"/>
              </a:spcAft>
              <a:buFont typeface="Arial" pitchFamily="34" charset="0"/>
              <a:buNone/>
              <a:defRPr/>
            </a:pPr>
            <a:r>
              <a:rPr lang="en-US" dirty="0" smtClean="0"/>
              <a:t>Documents, software, hard drive, storage equipment, etc anything can be accessed from anywhere through cloud; hence no need for the staffs to be office to do the work. Moreover this allows staff to work at anytime thus increasing staff morale.</a:t>
            </a:r>
          </a:p>
          <a:p>
            <a:pPr>
              <a:spcAft>
                <a:spcPts val="0"/>
              </a:spcAft>
              <a:defRPr/>
            </a:pPr>
            <a:r>
              <a:rPr lang="en-US" dirty="0" smtClean="0"/>
              <a:t>Maintenance:</a:t>
            </a:r>
          </a:p>
          <a:p>
            <a:pPr>
              <a:spcAft>
                <a:spcPts val="0"/>
              </a:spcAft>
              <a:buFont typeface="Arial" pitchFamily="34" charset="0"/>
              <a:buNone/>
              <a:defRPr/>
            </a:pPr>
            <a:r>
              <a:rPr lang="en-US" dirty="0" smtClean="0"/>
              <a:t>No more software updates, reinstalling of applications or even sorting out of software problems since these problems would be sorted out remotely, thus the employee can concentrate more on his/her own work.</a:t>
            </a:r>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750E6597-8668-462B-875C-4241A03834E7}"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838200"/>
          </a:xfrm>
        </p:spPr>
        <p:txBody>
          <a:bodyPr/>
          <a:lstStyle/>
          <a:p>
            <a:r>
              <a:rPr lang="en-US" b="1" smtClean="0"/>
              <a:t>Demerits of Cloud computing</a:t>
            </a:r>
            <a:endParaRPr lang="en-US" smtClean="0"/>
          </a:p>
        </p:txBody>
      </p:sp>
      <p:sp>
        <p:nvSpPr>
          <p:cNvPr id="3" name="Content Placeholder 2"/>
          <p:cNvSpPr>
            <a:spLocks noGrp="1"/>
          </p:cNvSpPr>
          <p:nvPr>
            <p:ph idx="1"/>
          </p:nvPr>
        </p:nvSpPr>
        <p:spPr>
          <a:xfrm>
            <a:off x="457200" y="838200"/>
            <a:ext cx="8229600" cy="5715000"/>
          </a:xfrm>
        </p:spPr>
        <p:txBody>
          <a:bodyPr rtlCol="0">
            <a:normAutofit fontScale="47500" lnSpcReduction="20000"/>
          </a:bodyPr>
          <a:lstStyle/>
          <a:p>
            <a:pPr>
              <a:spcAft>
                <a:spcPts val="0"/>
              </a:spcAft>
              <a:defRPr/>
            </a:pPr>
            <a:r>
              <a:rPr lang="en-US" dirty="0" smtClean="0"/>
              <a:t>Security:</a:t>
            </a:r>
          </a:p>
          <a:p>
            <a:pPr>
              <a:spcAft>
                <a:spcPts val="0"/>
              </a:spcAft>
              <a:buFont typeface="Arial" pitchFamily="34" charset="0"/>
              <a:buNone/>
              <a:defRPr/>
            </a:pPr>
            <a:r>
              <a:rPr lang="en-US" dirty="0" smtClean="0"/>
              <a:t>Security is the X-Factor for any business. Just imagine your data being visible to all, or maybe your business strategies visible to all? Negative point, right? That’s what the scenario in cloud computing is; your data will be shared with other companies on the same platform. Of course your cloud vendor will have a higher level of security than the one you have in-house. Still regarding security cloud can’t be rated excellent.</a:t>
            </a:r>
          </a:p>
          <a:p>
            <a:pPr>
              <a:spcAft>
                <a:spcPts val="0"/>
              </a:spcAft>
              <a:defRPr/>
            </a:pPr>
            <a:r>
              <a:rPr lang="en-US" dirty="0" smtClean="0"/>
              <a:t>Intellectual property (IP) issues:</a:t>
            </a:r>
          </a:p>
          <a:p>
            <a:pPr>
              <a:spcAft>
                <a:spcPts val="0"/>
              </a:spcAft>
              <a:buFont typeface="Arial" pitchFamily="34" charset="0"/>
              <a:buNone/>
              <a:defRPr/>
            </a:pPr>
            <a:r>
              <a:rPr lang="en-US" dirty="0" smtClean="0"/>
              <a:t>There can be a bit chaos as most cloud providers will have different requisites and conditions regarding tenure of the data. To overcome this demerit, you must have read the fine print and understand things like when can you access your data, what happens to your data is your vendor ebbs, distribution rights, etc initially. Also keep an eye on the rules to know whether breach of any kind may occur for your IP.</a:t>
            </a:r>
          </a:p>
          <a:p>
            <a:pPr>
              <a:spcAft>
                <a:spcPts val="0"/>
              </a:spcAft>
              <a:defRPr/>
            </a:pPr>
            <a:r>
              <a:rPr lang="en-US" dirty="0" smtClean="0"/>
              <a:t>Wireless connections:</a:t>
            </a:r>
          </a:p>
          <a:p>
            <a:pPr>
              <a:spcAft>
                <a:spcPts val="0"/>
              </a:spcAft>
              <a:buFont typeface="Arial" pitchFamily="34" charset="0"/>
              <a:buNone/>
              <a:defRPr/>
            </a:pPr>
            <a:r>
              <a:rPr lang="en-US" dirty="0" smtClean="0"/>
              <a:t>Connecting to wireless devices is not the easiest task to do. This problem is for small scale industries rather than larger business since larger companies have well structured network thus making wireless connections easy. Sometimes certain softwares are designed to relate to certain PCs alone in that case even usage of software maybe a problem.</a:t>
            </a:r>
          </a:p>
          <a:p>
            <a:pPr>
              <a:spcAft>
                <a:spcPts val="0"/>
              </a:spcAft>
              <a:buFont typeface="Arial" pitchFamily="34" charset="0"/>
              <a:buNone/>
              <a:defRPr/>
            </a:pPr>
            <a:endParaRPr lang="en-US" dirty="0" smtClean="0"/>
          </a:p>
          <a:p>
            <a:pPr>
              <a:spcAft>
                <a:spcPts val="0"/>
              </a:spcAft>
              <a:defRPr/>
            </a:pPr>
            <a:r>
              <a:rPr lang="en-US" dirty="0" smtClean="0"/>
              <a:t>Performance and Reliability:</a:t>
            </a:r>
          </a:p>
          <a:p>
            <a:pPr>
              <a:spcAft>
                <a:spcPts val="0"/>
              </a:spcAft>
              <a:buFont typeface="Arial" pitchFamily="34" charset="0"/>
              <a:buNone/>
              <a:defRPr/>
            </a:pPr>
            <a:r>
              <a:rPr lang="en-US" dirty="0" smtClean="0"/>
              <a:t>Since everything you access is online, there might be a risk in CIA parameters (Confidentiality, Integrity, and Availability). Moreover the speed of your process depends on the speed of the network (when there is network traffic, the speed of our process may collapse). Additionally there can be noise in the media if any major application is down. In order to overcome this you must review the SLA (Service Level Agreement).</a:t>
            </a:r>
          </a:p>
          <a:p>
            <a:pPr fontAlgn="auto">
              <a:spcAft>
                <a:spcPts val="0"/>
              </a:spcAft>
              <a:defRPr/>
            </a:pPr>
            <a:endParaRPr lang="en-US" dirty="0"/>
          </a:p>
        </p:txBody>
      </p:sp>
      <p:sp>
        <p:nvSpPr>
          <p:cNvPr id="4" name="Slide Number Placeholder 3"/>
          <p:cNvSpPr>
            <a:spLocks noGrp="1"/>
          </p:cNvSpPr>
          <p:nvPr>
            <p:ph type="sldNum" sz="quarter" idx="12"/>
          </p:nvPr>
        </p:nvSpPr>
        <p:spPr/>
        <p:txBody>
          <a:bodyPr/>
          <a:lstStyle/>
          <a:p>
            <a:pPr>
              <a:defRPr/>
            </a:pPr>
            <a:fld id="{368F2CBC-222D-4D88-A81B-A40CD3688C73}" type="slidenum">
              <a:rPr lang="en-US"/>
              <a:pPr>
                <a:defRPr/>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963</Words>
  <Application>Microsoft Office PowerPoint</Application>
  <PresentationFormat>On-screen Show (4:3)</PresentationFormat>
  <Paragraphs>146</Paragraphs>
  <Slides>14</Slides>
  <Notes>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UNIT I  - UNDERSTANDING CLOUD COMPUTING  </vt:lpstr>
      <vt:lpstr>What is ?</vt:lpstr>
      <vt:lpstr>Slide 3</vt:lpstr>
      <vt:lpstr>Cloud Architecture</vt:lpstr>
      <vt:lpstr>Different Cloud Computing Layers‏</vt:lpstr>
      <vt:lpstr>Cloud Storage</vt:lpstr>
      <vt:lpstr>Slide 7</vt:lpstr>
      <vt:lpstr>Merits of Cloud Computing</vt:lpstr>
      <vt:lpstr>Demerits of Cloud computing</vt:lpstr>
      <vt:lpstr>Who Benefits from Cloud Computing</vt:lpstr>
      <vt:lpstr>Top  Cloud Service Providers  </vt:lpstr>
      <vt:lpstr>Slide 12</vt:lpstr>
      <vt:lpstr>Some Commercial Cloud Offerings</vt:lpstr>
      <vt:lpstr>Cloud Computing Service Layers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  - UNDERSTANDING CLOUD COMPUTING  </dc:title>
  <dc:creator>dhanapal</dc:creator>
  <cp:lastModifiedBy>dhanapal</cp:lastModifiedBy>
  <cp:revision>14</cp:revision>
  <dcterms:created xsi:type="dcterms:W3CDTF">2013-07-02T08:52:47Z</dcterms:created>
  <dcterms:modified xsi:type="dcterms:W3CDTF">2013-07-02T09:31:11Z</dcterms:modified>
</cp:coreProperties>
</file>